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  <p:sldMasterId id="2147483712" r:id="rId3"/>
  </p:sldMasterIdLst>
  <p:notesMasterIdLst>
    <p:notesMasterId r:id="rId38"/>
  </p:notesMasterIdLst>
  <p:handoutMasterIdLst>
    <p:handoutMasterId r:id="rId39"/>
  </p:handoutMasterIdLst>
  <p:sldIdLst>
    <p:sldId id="257" r:id="rId4"/>
    <p:sldId id="681" r:id="rId5"/>
    <p:sldId id="680" r:id="rId6"/>
    <p:sldId id="662" r:id="rId7"/>
    <p:sldId id="669" r:id="rId8"/>
    <p:sldId id="672" r:id="rId9"/>
    <p:sldId id="665" r:id="rId10"/>
    <p:sldId id="670" r:id="rId11"/>
    <p:sldId id="678" r:id="rId12"/>
    <p:sldId id="671" r:id="rId13"/>
    <p:sldId id="673" r:id="rId14"/>
    <p:sldId id="679" r:id="rId15"/>
    <p:sldId id="676" r:id="rId16"/>
    <p:sldId id="677" r:id="rId17"/>
    <p:sldId id="674" r:id="rId18"/>
    <p:sldId id="683" r:id="rId19"/>
    <p:sldId id="663" r:id="rId20"/>
    <p:sldId id="685" r:id="rId21"/>
    <p:sldId id="686" r:id="rId22"/>
    <p:sldId id="687" r:id="rId23"/>
    <p:sldId id="689" r:id="rId24"/>
    <p:sldId id="690" r:id="rId25"/>
    <p:sldId id="692" r:id="rId26"/>
    <p:sldId id="688" r:id="rId27"/>
    <p:sldId id="691" r:id="rId28"/>
    <p:sldId id="694" r:id="rId29"/>
    <p:sldId id="664" r:id="rId30"/>
    <p:sldId id="695" r:id="rId31"/>
    <p:sldId id="696" r:id="rId32"/>
    <p:sldId id="697" r:id="rId33"/>
    <p:sldId id="699" r:id="rId34"/>
    <p:sldId id="326" r:id="rId35"/>
    <p:sldId id="684" r:id="rId36"/>
    <p:sldId id="698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5" autoAdjust="0"/>
    <p:restoredTop sz="94581" autoAdjust="0"/>
  </p:normalViewPr>
  <p:slideViewPr>
    <p:cSldViewPr snapToGrid="0" snapToObjects="1">
      <p:cViewPr varScale="1">
        <p:scale>
          <a:sx n="92" d="100"/>
          <a:sy n="92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33102-ADE3-4D6E-9549-AA94577097AB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55D6-D89C-4060-B486-3707D38DA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4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E712-FBCF-614B-BA87-E45F0DB441CE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0983-661F-FE4D-AC47-57236E82A4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59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0983-661F-FE4D-AC47-57236E82A41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5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14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25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69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000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14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7230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91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69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286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162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158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4200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069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613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8261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704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25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4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528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27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948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28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746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29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538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515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30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503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31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9833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32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9497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33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557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34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14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36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39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590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119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28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CD75-59F8-4C68-8935-F9C849F17D15}" type="slidenum">
              <a:rPr lang="zh-CN" altLang="en-US" smtClean="0">
                <a:solidFill>
                  <a:prstClr val="black"/>
                </a:solidFill>
                <a:latin typeface="等线"/>
                <a:ea typeface="等线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7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220325" y="987205"/>
            <a:ext cx="1239777" cy="388521"/>
            <a:chOff x="2571750" y="2305050"/>
            <a:chExt cx="7107238" cy="2227263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2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88103" y="-4171852"/>
            <a:ext cx="5329618" cy="7379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27096">
            <a:off x="-2033952" y="2104863"/>
            <a:ext cx="6231624" cy="862840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45267">
            <a:off x="7652142" y="-3117199"/>
            <a:ext cx="4502622" cy="623439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01" y="0"/>
            <a:ext cx="4255933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3995879" cy="68580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91" y="-82146"/>
            <a:ext cx="3853006" cy="370059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6897" y="787802"/>
            <a:ext cx="6149961" cy="851533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>
            <a:fillRect/>
          </a:stretch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220328" y="987209"/>
            <a:ext cx="1239777" cy="388521"/>
            <a:chOff x="2571750" y="2305050"/>
            <a:chExt cx="7107238" cy="2227263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2" b="15294"/>
          <a:stretch>
            <a:fillRect/>
          </a:stretch>
        </p:blipFill>
        <p:spPr>
          <a:xfrm>
            <a:off x="-63501" y="0"/>
            <a:ext cx="4255933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" y="0"/>
            <a:ext cx="3995879" cy="68580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93" y="-82146"/>
            <a:ext cx="3853007" cy="370059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3462" r="1274" b="30750"/>
          <a:stretch>
            <a:fillRect/>
          </a:stretch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6" b="17049"/>
          <a:stretch>
            <a:fillRect/>
          </a:stretch>
        </p:blipFill>
        <p:spPr>
          <a:xfrm>
            <a:off x="0" y="1878544"/>
            <a:ext cx="12192000" cy="2997201"/>
          </a:xfrm>
          <a:prstGeom prst="rect">
            <a:avLst/>
          </a:prstGeom>
        </p:spPr>
      </p:pic>
      <p:sp>
        <p:nvSpPr>
          <p:cNvPr id="49" name="矩形 48"/>
          <p:cNvSpPr/>
          <p:nvPr userDrawn="1"/>
        </p:nvSpPr>
        <p:spPr>
          <a:xfrm>
            <a:off x="0" y="1829474"/>
            <a:ext cx="12192000" cy="3046271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10" hasCustomPrompt="1"/>
          </p:nvPr>
        </p:nvSpPr>
        <p:spPr>
          <a:xfrm>
            <a:off x="-10707" y="2689225"/>
            <a:ext cx="12202707" cy="118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这里输入章节标题</a:t>
            </a:r>
          </a:p>
        </p:txBody>
      </p:sp>
      <p:grpSp>
        <p:nvGrpSpPr>
          <p:cNvPr id="52" name="组合 51"/>
          <p:cNvGrpSpPr/>
          <p:nvPr userDrawn="1"/>
        </p:nvGrpSpPr>
        <p:grpSpPr>
          <a:xfrm>
            <a:off x="10220328" y="12874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53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1" y="6594335"/>
            <a:ext cx="10719267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1" y="6594335"/>
            <a:ext cx="10719267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  <p:sp>
        <p:nvSpPr>
          <p:cNvPr id="64" name="矩形 63"/>
          <p:cNvSpPr/>
          <p:nvPr userDrawn="1"/>
        </p:nvSpPr>
        <p:spPr>
          <a:xfrm>
            <a:off x="482600" y="1638109"/>
            <a:ext cx="7366000" cy="3889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zh-CN" altLang="en-US" sz="1350">
              <a:solidFill>
                <a:srgbClr val="7F7F7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1" name="图片占位符 70"/>
          <p:cNvSpPr>
            <a:spLocks noGrp="1"/>
          </p:cNvSpPr>
          <p:nvPr>
            <p:ph type="pic" sz="quarter" idx="10"/>
          </p:nvPr>
        </p:nvSpPr>
        <p:spPr>
          <a:xfrm>
            <a:off x="7848600" y="1637847"/>
            <a:ext cx="3733800" cy="3889170"/>
          </a:xfrm>
          <a:custGeom>
            <a:avLst/>
            <a:gdLst>
              <a:gd name="connsiteX0" fmla="*/ 0 w 3733800"/>
              <a:gd name="connsiteY0" fmla="*/ 0 h 3889170"/>
              <a:gd name="connsiteX1" fmla="*/ 3733800 w 3733800"/>
              <a:gd name="connsiteY1" fmla="*/ 0 h 3889170"/>
              <a:gd name="connsiteX2" fmla="*/ 3733800 w 3733800"/>
              <a:gd name="connsiteY2" fmla="*/ 3889170 h 3889170"/>
              <a:gd name="connsiteX3" fmla="*/ 0 w 3733800"/>
              <a:gd name="connsiteY3" fmla="*/ 3889170 h 38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889170">
                <a:moveTo>
                  <a:pt x="0" y="0"/>
                </a:moveTo>
                <a:lnTo>
                  <a:pt x="3733800" y="0"/>
                </a:lnTo>
                <a:lnTo>
                  <a:pt x="3733800" y="3889170"/>
                </a:lnTo>
                <a:lnTo>
                  <a:pt x="0" y="388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1" y="6594335"/>
            <a:ext cx="10719267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60001"/>
            <a:ext cx="12192000" cy="441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530851" y="1233817"/>
            <a:ext cx="1130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67505"/>
            <a:ext cx="12192000" cy="190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  <p:cxnSp>
        <p:nvCxnSpPr>
          <p:cNvPr id="3" name="直接连接符 2"/>
          <p:cNvCxnSpPr/>
          <p:nvPr userDrawn="1"/>
        </p:nvCxnSpPr>
        <p:spPr>
          <a:xfrm>
            <a:off x="-825500" y="6629400"/>
            <a:ext cx="13385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04001"/>
            <a:ext cx="12192000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242427" y="663990"/>
            <a:ext cx="434927" cy="434926"/>
            <a:chOff x="226124" y="563587"/>
            <a:chExt cx="434926" cy="434926"/>
          </a:xfrm>
        </p:grpSpPr>
        <p:sp>
          <p:nvSpPr>
            <p:cNvPr id="71" name="椭圆 70"/>
            <p:cNvSpPr/>
            <p:nvPr/>
          </p:nvSpPr>
          <p:spPr bwMode="auto">
            <a:xfrm>
              <a:off x="226124" y="563587"/>
              <a:ext cx="434926" cy="4349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50">
                <a:solidFill>
                  <a:srgbClr val="013A73"/>
                </a:solidFill>
              </a:endParaRPr>
            </a:p>
          </p:txBody>
        </p:sp>
        <p:sp>
          <p:nvSpPr>
            <p:cNvPr id="72" name="Freeform 5"/>
            <p:cNvSpPr>
              <a:spLocks noEditPoints="1"/>
            </p:cNvSpPr>
            <p:nvPr userDrawn="1"/>
          </p:nvSpPr>
          <p:spPr bwMode="auto">
            <a:xfrm>
              <a:off x="285312" y="713677"/>
              <a:ext cx="316550" cy="192863"/>
            </a:xfrm>
            <a:custGeom>
              <a:avLst/>
              <a:gdLst>
                <a:gd name="T0" fmla="*/ 0 w 353"/>
                <a:gd name="T1" fmla="*/ 0 h 214"/>
                <a:gd name="T2" fmla="*/ 340 w 353"/>
                <a:gd name="T3" fmla="*/ 0 h 214"/>
                <a:gd name="T4" fmla="*/ 340 w 353"/>
                <a:gd name="T5" fmla="*/ 14 h 214"/>
                <a:gd name="T6" fmla="*/ 340 w 353"/>
                <a:gd name="T7" fmla="*/ 41 h 214"/>
                <a:gd name="T8" fmla="*/ 340 w 353"/>
                <a:gd name="T9" fmla="*/ 115 h 214"/>
                <a:gd name="T10" fmla="*/ 349 w 353"/>
                <a:gd name="T11" fmla="*/ 130 h 214"/>
                <a:gd name="T12" fmla="*/ 344 w 353"/>
                <a:gd name="T13" fmla="*/ 142 h 214"/>
                <a:gd name="T14" fmla="*/ 353 w 353"/>
                <a:gd name="T15" fmla="*/ 198 h 214"/>
                <a:gd name="T16" fmla="*/ 329 w 353"/>
                <a:gd name="T17" fmla="*/ 198 h 214"/>
                <a:gd name="T18" fmla="*/ 325 w 353"/>
                <a:gd name="T19" fmla="*/ 177 h 214"/>
                <a:gd name="T20" fmla="*/ 319 w 353"/>
                <a:gd name="T21" fmla="*/ 198 h 214"/>
                <a:gd name="T22" fmla="*/ 313 w 353"/>
                <a:gd name="T23" fmla="*/ 198 h 214"/>
                <a:gd name="T24" fmla="*/ 321 w 353"/>
                <a:gd name="T25" fmla="*/ 142 h 214"/>
                <a:gd name="T26" fmla="*/ 316 w 353"/>
                <a:gd name="T27" fmla="*/ 130 h 214"/>
                <a:gd name="T28" fmla="*/ 325 w 353"/>
                <a:gd name="T29" fmla="*/ 115 h 214"/>
                <a:gd name="T30" fmla="*/ 325 w 353"/>
                <a:gd name="T31" fmla="*/ 41 h 214"/>
                <a:gd name="T32" fmla="*/ 0 w 353"/>
                <a:gd name="T33" fmla="*/ 41 h 214"/>
                <a:gd name="T34" fmla="*/ 0 w 353"/>
                <a:gd name="T35" fmla="*/ 0 h 214"/>
                <a:gd name="T36" fmla="*/ 49 w 353"/>
                <a:gd name="T37" fmla="*/ 66 h 214"/>
                <a:gd name="T38" fmla="*/ 48 w 353"/>
                <a:gd name="T39" fmla="*/ 180 h 214"/>
                <a:gd name="T40" fmla="*/ 175 w 353"/>
                <a:gd name="T41" fmla="*/ 214 h 214"/>
                <a:gd name="T42" fmla="*/ 299 w 353"/>
                <a:gd name="T43" fmla="*/ 180 h 214"/>
                <a:gd name="T44" fmla="*/ 299 w 353"/>
                <a:gd name="T45" fmla="*/ 66 h 214"/>
                <a:gd name="T46" fmla="*/ 49 w 353"/>
                <a:gd name="T47" fmla="*/ 6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3" h="214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45" y="118"/>
                    <a:pt x="349" y="123"/>
                    <a:pt x="349" y="130"/>
                  </a:cubicBezTo>
                  <a:cubicBezTo>
                    <a:pt x="349" y="135"/>
                    <a:pt x="347" y="139"/>
                    <a:pt x="344" y="142"/>
                  </a:cubicBezTo>
                  <a:cubicBezTo>
                    <a:pt x="353" y="198"/>
                    <a:pt x="353" y="198"/>
                    <a:pt x="353" y="198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25" y="177"/>
                    <a:pt x="325" y="177"/>
                    <a:pt x="325" y="17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3" y="198"/>
                    <a:pt x="313" y="198"/>
                    <a:pt x="313" y="198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18" y="139"/>
                    <a:pt x="316" y="135"/>
                    <a:pt x="316" y="130"/>
                  </a:cubicBezTo>
                  <a:cubicBezTo>
                    <a:pt x="316" y="123"/>
                    <a:pt x="320" y="118"/>
                    <a:pt x="325" y="115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9" y="66"/>
                  </a:moveTo>
                  <a:cubicBezTo>
                    <a:pt x="48" y="180"/>
                    <a:pt x="48" y="180"/>
                    <a:pt x="48" y="180"/>
                  </a:cubicBezTo>
                  <a:cubicBezTo>
                    <a:pt x="98" y="179"/>
                    <a:pt x="138" y="194"/>
                    <a:pt x="175" y="214"/>
                  </a:cubicBezTo>
                  <a:cubicBezTo>
                    <a:pt x="206" y="191"/>
                    <a:pt x="246" y="178"/>
                    <a:pt x="299" y="180"/>
                  </a:cubicBezTo>
                  <a:cubicBezTo>
                    <a:pt x="299" y="142"/>
                    <a:pt x="299" y="104"/>
                    <a:pt x="299" y="66"/>
                  </a:cubicBezTo>
                  <a:lnTo>
                    <a:pt x="49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89712" y="657337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689712" y="1203437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grpSp>
        <p:nvGrpSpPr>
          <p:cNvPr id="134" name="组合 133"/>
          <p:cNvGrpSpPr/>
          <p:nvPr userDrawn="1"/>
        </p:nvGrpSpPr>
        <p:grpSpPr>
          <a:xfrm>
            <a:off x="10220328" y="512767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3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4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5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6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7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8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  <p:sp>
          <p:nvSpPr>
            <p:cNvPr id="19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8540"/>
            <a:ext cx="12192000" cy="2997201"/>
          </a:xfrm>
          <a:prstGeom prst="rect">
            <a:avLst/>
          </a:prstGeom>
        </p:spPr>
      </p:pic>
      <p:sp>
        <p:nvSpPr>
          <p:cNvPr id="49" name="矩形 48"/>
          <p:cNvSpPr/>
          <p:nvPr userDrawn="1"/>
        </p:nvSpPr>
        <p:spPr>
          <a:xfrm>
            <a:off x="0" y="1829470"/>
            <a:ext cx="12192000" cy="3046271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10" hasCustomPrompt="1"/>
          </p:nvPr>
        </p:nvSpPr>
        <p:spPr>
          <a:xfrm>
            <a:off x="-10706" y="2689225"/>
            <a:ext cx="12202706" cy="118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这里输入章节标题</a:t>
            </a:r>
          </a:p>
        </p:txBody>
      </p:sp>
      <p:grpSp>
        <p:nvGrpSpPr>
          <p:cNvPr id="52" name="组合 51"/>
          <p:cNvGrpSpPr/>
          <p:nvPr userDrawn="1"/>
        </p:nvGrpSpPr>
        <p:grpSpPr>
          <a:xfrm>
            <a:off x="10220325" y="12874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53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841376"/>
            <a:ext cx="12192000" cy="1492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8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5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9384" y="3881437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77600" y="6245225"/>
            <a:ext cx="812800" cy="476250"/>
          </a:xfrm>
        </p:spPr>
        <p:txBody>
          <a:bodyPr/>
          <a:lstStyle>
            <a:lvl1pPr>
              <a:defRPr baseline="0">
                <a:solidFill>
                  <a:srgbClr val="3C8C93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CB9DB1E-81B8-4467-96D5-F7DED45BBB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300"/>
              </a:spcAft>
              <a:defRPr lang="zh-CN" altLang="en-US" dirty="0" smtClean="0"/>
            </a:lvl1pPr>
            <a:lvl2pPr>
              <a:defRPr lang="zh-CN" altLang="en-US" baseline="0" dirty="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defRPr lang="zh-CN" altLang="en-US" baseline="0" dirty="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defRPr lang="zh-CN" altLang="en-US" baseline="0" dirty="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defRPr lang="zh-CN" altLang="en-US" baseline="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24601"/>
            <a:ext cx="3860800" cy="396875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7600" y="6324601"/>
            <a:ext cx="914400" cy="396875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8B898AF-EA46-4DCC-B3A7-11D5981FA3DA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8FE7-7B9A-45EE-8358-CE638F422455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0" y="6594331"/>
            <a:ext cx="10719266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7B88-89E0-45A7-916C-ABCD7258F50B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28B0-56AC-451B-AC9F-BC359106DCD5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5489-EB38-4FFA-9020-2A9E4124124F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6F94-FB26-4A53-8845-263BF0298367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3995-4C8E-4AD3-81CD-A347B534CD65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720A-7D0D-4AF9-AE6E-7F2A103A760D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2957-9B2C-4280-A7D3-E7D9F9B5223B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867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867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9300-B841-4E82-AE54-AAFBE699F34C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52BA-3132-4C4D-AB1D-4F40EE65F997}" type="slidenum">
              <a:rPr lang="en-US" altLang="zh-CN">
                <a:solidFill>
                  <a:srgbClr val="C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0" y="6594331"/>
            <a:ext cx="10719266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  <p:sp>
        <p:nvSpPr>
          <p:cNvPr id="64" name="矩形 63"/>
          <p:cNvSpPr/>
          <p:nvPr userDrawn="1"/>
        </p:nvSpPr>
        <p:spPr>
          <a:xfrm>
            <a:off x="482600" y="1638109"/>
            <a:ext cx="7366000" cy="3889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7F7F7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1" name="图片占位符 70"/>
          <p:cNvSpPr>
            <a:spLocks noGrp="1"/>
          </p:cNvSpPr>
          <p:nvPr>
            <p:ph type="pic" sz="quarter" idx="10"/>
          </p:nvPr>
        </p:nvSpPr>
        <p:spPr>
          <a:xfrm>
            <a:off x="7848600" y="1637847"/>
            <a:ext cx="3733800" cy="3889170"/>
          </a:xfrm>
          <a:custGeom>
            <a:avLst/>
            <a:gdLst>
              <a:gd name="connsiteX0" fmla="*/ 0 w 3733800"/>
              <a:gd name="connsiteY0" fmla="*/ 0 h 3889170"/>
              <a:gd name="connsiteX1" fmla="*/ 3733800 w 3733800"/>
              <a:gd name="connsiteY1" fmla="*/ 0 h 3889170"/>
              <a:gd name="connsiteX2" fmla="*/ 3733800 w 3733800"/>
              <a:gd name="connsiteY2" fmla="*/ 3889170 h 3889170"/>
              <a:gd name="connsiteX3" fmla="*/ 0 w 3733800"/>
              <a:gd name="connsiteY3" fmla="*/ 3889170 h 38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889170">
                <a:moveTo>
                  <a:pt x="0" y="0"/>
                </a:moveTo>
                <a:lnTo>
                  <a:pt x="3733800" y="0"/>
                </a:lnTo>
                <a:lnTo>
                  <a:pt x="3733800" y="3889170"/>
                </a:lnTo>
                <a:lnTo>
                  <a:pt x="0" y="388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0" y="974726"/>
            <a:ext cx="12192000" cy="47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766" y="274638"/>
            <a:ext cx="6532033" cy="59690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0" y="6594331"/>
            <a:ext cx="10719266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9999"/>
            <a:ext cx="12192000" cy="441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530850" y="1233817"/>
            <a:ext cx="1130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67501"/>
            <a:ext cx="12192000" cy="190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  <p:cxnSp>
        <p:nvCxnSpPr>
          <p:cNvPr id="3" name="直接连接符 2"/>
          <p:cNvCxnSpPr/>
          <p:nvPr userDrawn="1"/>
        </p:nvCxnSpPr>
        <p:spPr>
          <a:xfrm>
            <a:off x="-825500" y="6629400"/>
            <a:ext cx="13385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04001"/>
            <a:ext cx="12192000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242426" y="663990"/>
            <a:ext cx="434926" cy="434926"/>
            <a:chOff x="226124" y="563587"/>
            <a:chExt cx="434926" cy="434926"/>
          </a:xfrm>
        </p:grpSpPr>
        <p:sp>
          <p:nvSpPr>
            <p:cNvPr id="71" name="椭圆 70"/>
            <p:cNvSpPr/>
            <p:nvPr/>
          </p:nvSpPr>
          <p:spPr bwMode="auto">
            <a:xfrm>
              <a:off x="226124" y="563587"/>
              <a:ext cx="434926" cy="4349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00">
                <a:solidFill>
                  <a:srgbClr val="013A73"/>
                </a:solidFill>
              </a:endParaRPr>
            </a:p>
          </p:txBody>
        </p:sp>
        <p:sp>
          <p:nvSpPr>
            <p:cNvPr id="72" name="Freeform 5"/>
            <p:cNvSpPr>
              <a:spLocks noEditPoints="1"/>
            </p:cNvSpPr>
            <p:nvPr userDrawn="1"/>
          </p:nvSpPr>
          <p:spPr bwMode="auto">
            <a:xfrm>
              <a:off x="285312" y="713677"/>
              <a:ext cx="316550" cy="192863"/>
            </a:xfrm>
            <a:custGeom>
              <a:avLst/>
              <a:gdLst>
                <a:gd name="T0" fmla="*/ 0 w 353"/>
                <a:gd name="T1" fmla="*/ 0 h 214"/>
                <a:gd name="T2" fmla="*/ 340 w 353"/>
                <a:gd name="T3" fmla="*/ 0 h 214"/>
                <a:gd name="T4" fmla="*/ 340 w 353"/>
                <a:gd name="T5" fmla="*/ 14 h 214"/>
                <a:gd name="T6" fmla="*/ 340 w 353"/>
                <a:gd name="T7" fmla="*/ 41 h 214"/>
                <a:gd name="T8" fmla="*/ 340 w 353"/>
                <a:gd name="T9" fmla="*/ 115 h 214"/>
                <a:gd name="T10" fmla="*/ 349 w 353"/>
                <a:gd name="T11" fmla="*/ 130 h 214"/>
                <a:gd name="T12" fmla="*/ 344 w 353"/>
                <a:gd name="T13" fmla="*/ 142 h 214"/>
                <a:gd name="T14" fmla="*/ 353 w 353"/>
                <a:gd name="T15" fmla="*/ 198 h 214"/>
                <a:gd name="T16" fmla="*/ 329 w 353"/>
                <a:gd name="T17" fmla="*/ 198 h 214"/>
                <a:gd name="T18" fmla="*/ 325 w 353"/>
                <a:gd name="T19" fmla="*/ 177 h 214"/>
                <a:gd name="T20" fmla="*/ 319 w 353"/>
                <a:gd name="T21" fmla="*/ 198 h 214"/>
                <a:gd name="T22" fmla="*/ 313 w 353"/>
                <a:gd name="T23" fmla="*/ 198 h 214"/>
                <a:gd name="T24" fmla="*/ 321 w 353"/>
                <a:gd name="T25" fmla="*/ 142 h 214"/>
                <a:gd name="T26" fmla="*/ 316 w 353"/>
                <a:gd name="T27" fmla="*/ 130 h 214"/>
                <a:gd name="T28" fmla="*/ 325 w 353"/>
                <a:gd name="T29" fmla="*/ 115 h 214"/>
                <a:gd name="T30" fmla="*/ 325 w 353"/>
                <a:gd name="T31" fmla="*/ 41 h 214"/>
                <a:gd name="T32" fmla="*/ 0 w 353"/>
                <a:gd name="T33" fmla="*/ 41 h 214"/>
                <a:gd name="T34" fmla="*/ 0 w 353"/>
                <a:gd name="T35" fmla="*/ 0 h 214"/>
                <a:gd name="T36" fmla="*/ 49 w 353"/>
                <a:gd name="T37" fmla="*/ 66 h 214"/>
                <a:gd name="T38" fmla="*/ 48 w 353"/>
                <a:gd name="T39" fmla="*/ 180 h 214"/>
                <a:gd name="T40" fmla="*/ 175 w 353"/>
                <a:gd name="T41" fmla="*/ 214 h 214"/>
                <a:gd name="T42" fmla="*/ 299 w 353"/>
                <a:gd name="T43" fmla="*/ 180 h 214"/>
                <a:gd name="T44" fmla="*/ 299 w 353"/>
                <a:gd name="T45" fmla="*/ 66 h 214"/>
                <a:gd name="T46" fmla="*/ 49 w 353"/>
                <a:gd name="T47" fmla="*/ 6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3" h="214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45" y="118"/>
                    <a:pt x="349" y="123"/>
                    <a:pt x="349" y="130"/>
                  </a:cubicBezTo>
                  <a:cubicBezTo>
                    <a:pt x="349" y="135"/>
                    <a:pt x="347" y="139"/>
                    <a:pt x="344" y="142"/>
                  </a:cubicBezTo>
                  <a:cubicBezTo>
                    <a:pt x="353" y="198"/>
                    <a:pt x="353" y="198"/>
                    <a:pt x="353" y="198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25" y="177"/>
                    <a:pt x="325" y="177"/>
                    <a:pt x="325" y="17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3" y="198"/>
                    <a:pt x="313" y="198"/>
                    <a:pt x="313" y="198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18" y="139"/>
                    <a:pt x="316" y="135"/>
                    <a:pt x="316" y="130"/>
                  </a:cubicBezTo>
                  <a:cubicBezTo>
                    <a:pt x="316" y="123"/>
                    <a:pt x="320" y="118"/>
                    <a:pt x="325" y="115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9" y="66"/>
                  </a:moveTo>
                  <a:cubicBezTo>
                    <a:pt x="48" y="180"/>
                    <a:pt x="48" y="180"/>
                    <a:pt x="48" y="180"/>
                  </a:cubicBezTo>
                  <a:cubicBezTo>
                    <a:pt x="98" y="179"/>
                    <a:pt x="138" y="194"/>
                    <a:pt x="175" y="214"/>
                  </a:cubicBezTo>
                  <a:cubicBezTo>
                    <a:pt x="206" y="191"/>
                    <a:pt x="246" y="178"/>
                    <a:pt x="299" y="180"/>
                  </a:cubicBezTo>
                  <a:cubicBezTo>
                    <a:pt x="299" y="142"/>
                    <a:pt x="299" y="104"/>
                    <a:pt x="299" y="66"/>
                  </a:cubicBezTo>
                  <a:lnTo>
                    <a:pt x="49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89712" y="657333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689712" y="1203433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grpSp>
        <p:nvGrpSpPr>
          <p:cNvPr id="134" name="组合 13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3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4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5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6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7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8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  <p:sp>
          <p:nvSpPr>
            <p:cNvPr id="19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D49D-6F13-4BA2-882B-44EDCDA1BD69}" type="datetimeFigureOut">
              <a:rPr lang="zh-CN" altLang="en-US">
                <a:solidFill>
                  <a:srgbClr val="9B0D14"/>
                </a:solidFill>
              </a:rPr>
              <a:pPr/>
              <a:t>2020/10/19</a:t>
            </a:fld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9B0D1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>
                <a:solidFill>
                  <a:srgbClr val="9B0D14"/>
                </a:solidFill>
              </a:rPr>
              <a:pPr/>
              <a:t>‹#›</a:t>
            </a:fld>
            <a:endParaRPr lang="zh-CN" altLang="en-US">
              <a:solidFill>
                <a:srgbClr val="9B0D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4295"/>
            <a:ext cx="11379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20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C950F-BFAE-4D08-9A1D-C01085E7F74A}" type="slidenum">
              <a:rPr lang="en-US" altLang="zh-CN">
                <a:solidFill>
                  <a:srgbClr val="C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ts val="300"/>
        </a:spcAft>
        <a:buSzPct val="70000"/>
        <a:buFont typeface="Wingdings" panose="05000000000000000000" pitchFamily="2" charset="2"/>
        <a:buChar char="q"/>
        <a:defRPr sz="3200" b="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ts val="100"/>
        </a:spcAft>
        <a:buSzPct val="70000"/>
        <a:buFont typeface="Wingdings" panose="05000000000000000000" pitchFamily="2" charset="2"/>
        <a:buChar char="m"/>
        <a:defRPr sz="24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楷体_GB2312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1206599" y="2204864"/>
            <a:ext cx="9778801" cy="133667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Efficient Side-Channel Secure Message</a:t>
            </a:r>
          </a:p>
          <a:p>
            <a:pPr marL="0" indent="0" algn="ctr">
              <a:lnSpc>
                <a:spcPct val="118000"/>
              </a:lnSpc>
              <a:buNone/>
            </a:pPr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Authentication with Better Bounds</a:t>
            </a:r>
          </a:p>
        </p:txBody>
      </p:sp>
      <p:sp>
        <p:nvSpPr>
          <p:cNvPr id="4" name="文本占位符 9"/>
          <p:cNvSpPr txBox="1">
            <a:spLocks/>
          </p:cNvSpPr>
          <p:nvPr/>
        </p:nvSpPr>
        <p:spPr>
          <a:xfrm>
            <a:off x="618835" y="5396222"/>
            <a:ext cx="10954327" cy="9122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b="1" u="sng" dirty="0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Chun </a:t>
            </a:r>
            <a:r>
              <a:rPr lang="en-US" altLang="zh-CN" b="1" u="sng" dirty="0" err="1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Guo</a:t>
            </a:r>
            <a:r>
              <a:rPr lang="en-US" altLang="zh-CN" b="1" dirty="0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, François-Xavier </a:t>
            </a:r>
            <a:r>
              <a:rPr lang="en-US" altLang="zh-CN" b="1" dirty="0" err="1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Standaert</a:t>
            </a:r>
            <a:r>
              <a:rPr lang="en-US" altLang="zh-CN" b="1" dirty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, </a:t>
            </a:r>
            <a:r>
              <a:rPr lang="en-US" altLang="zh-CN" b="1" dirty="0" err="1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Weijia</a:t>
            </a:r>
            <a:r>
              <a:rPr lang="en-US" altLang="zh-CN" b="1" dirty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Wang, </a:t>
            </a:r>
            <a:r>
              <a:rPr lang="en-US" altLang="zh-CN" b="1" dirty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and Yu </a:t>
            </a:r>
            <a:r>
              <a:rPr lang="en-US" altLang="zh-CN" b="1" dirty="0" err="1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Yu</a:t>
            </a:r>
            <a:endParaRPr lang="en-US" altLang="zh-CN" b="1" dirty="0" smtClean="0">
              <a:solidFill>
                <a:srgbClr val="3B3B3B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solidFill>
                  <a:srgbClr val="3B3B3B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IACR FSE 2020</a:t>
            </a:r>
            <a:endParaRPr lang="en-US" altLang="zh-CN" b="1" dirty="0">
              <a:solidFill>
                <a:srgbClr val="3B3B3B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1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Side-channel attacks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62" y="3352800"/>
            <a:ext cx="7070719" cy="33130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1739" y="6029662"/>
            <a:ext cx="637361" cy="5447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06284" y="6029662"/>
            <a:ext cx="637361" cy="5447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67868" y="6029662"/>
            <a:ext cx="637361" cy="5447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 bwMode="auto">
          <a:xfrm>
            <a:off x="8257401" y="3668782"/>
            <a:ext cx="3307611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Exact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fit</a:t>
            </a:r>
            <a:endParaRPr kumimoji="0" lang="zh-CN" altLang="en-US" sz="28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65677" y="1814171"/>
            <a:ext cx="10409254" cy="15386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Differential power analysis: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extract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key/secret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once it is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used to process different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inputs/plaintexts/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十字形 13"/>
          <p:cNvSpPr/>
          <p:nvPr/>
        </p:nvSpPr>
        <p:spPr>
          <a:xfrm rot="2592000">
            <a:off x="2290814" y="4870432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形 14"/>
          <p:cNvSpPr/>
          <p:nvPr/>
        </p:nvSpPr>
        <p:spPr>
          <a:xfrm rot="2592000">
            <a:off x="3583333" y="4870432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形 15"/>
          <p:cNvSpPr/>
          <p:nvPr/>
        </p:nvSpPr>
        <p:spPr>
          <a:xfrm rot="2592000">
            <a:off x="4917419" y="4870432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形 16"/>
          <p:cNvSpPr/>
          <p:nvPr/>
        </p:nvSpPr>
        <p:spPr>
          <a:xfrm rot="2592000">
            <a:off x="7564804" y="4870432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 bwMode="auto">
          <a:xfrm>
            <a:off x="8369323" y="4892610"/>
            <a:ext cx="3307611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Breaking the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IoT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[RSWO17</a:t>
            </a:r>
            <a:r>
              <a:rPr lang="en-US" altLang="zh-CN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kumimoji="0" lang="zh-CN" altLang="en-US" sz="28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What about the others?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 bwMode="auto">
          <a:xfrm>
            <a:off x="5895312" y="5517382"/>
            <a:ext cx="3307611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 as CBC…</a:t>
            </a:r>
            <a:endParaRPr kumimoji="0" lang="zh-CN" altLang="en-US" sz="20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05" y="2067072"/>
            <a:ext cx="8977911" cy="3075307"/>
          </a:xfrm>
          <a:prstGeom prst="rect">
            <a:avLst/>
          </a:prstGeom>
        </p:spPr>
      </p:pic>
      <p:sp>
        <p:nvSpPr>
          <p:cNvPr id="49" name="十字形 48"/>
          <p:cNvSpPr/>
          <p:nvPr/>
        </p:nvSpPr>
        <p:spPr>
          <a:xfrm rot="2592000">
            <a:off x="1906787" y="3151798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十字形 49"/>
          <p:cNvSpPr/>
          <p:nvPr/>
        </p:nvSpPr>
        <p:spPr>
          <a:xfrm rot="2592000">
            <a:off x="3707158" y="3147524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十字形 50"/>
          <p:cNvSpPr/>
          <p:nvPr/>
        </p:nvSpPr>
        <p:spPr>
          <a:xfrm rot="2592000">
            <a:off x="5478956" y="3147524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十字形 51"/>
          <p:cNvSpPr/>
          <p:nvPr/>
        </p:nvSpPr>
        <p:spPr>
          <a:xfrm rot="2592000">
            <a:off x="8089941" y="4146531"/>
            <a:ext cx="914400" cy="914400"/>
          </a:xfrm>
          <a:prstGeom prst="plus">
            <a:avLst>
              <a:gd name="adj" fmla="val 43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What about the others?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06492" y="44260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/>
          <p:nvPr/>
        </p:nvSpPr>
        <p:spPr>
          <a:xfrm flipV="1">
            <a:off x="1901285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 bwMode="auto">
          <a:xfrm>
            <a:off x="2372793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3600" b="1" kern="0" baseline="-25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2372793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2372793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259032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259032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259032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 bwMode="auto">
          <a:xfrm>
            <a:off x="2354321" y="5869981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梯形 27"/>
          <p:cNvSpPr/>
          <p:nvPr/>
        </p:nvSpPr>
        <p:spPr>
          <a:xfrm flipV="1">
            <a:off x="8647719" y="325448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 bwMode="auto">
          <a:xfrm>
            <a:off x="9119227" y="341725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3600" b="1" kern="0" baseline="-25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9119227" y="195579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0005466" y="2517147"/>
            <a:ext cx="0" cy="73733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0005466" y="408575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869825" y="32059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 bwMode="auto">
          <a:xfrm>
            <a:off x="6736126" y="34103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622365" y="25171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622365" y="4111157"/>
            <a:ext cx="0" cy="12201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 bwMode="auto">
          <a:xfrm>
            <a:off x="6717654" y="5372198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6717654" y="1955799"/>
            <a:ext cx="1800183" cy="45917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流程图: 或者 38"/>
          <p:cNvSpPr/>
          <p:nvPr/>
        </p:nvSpPr>
        <p:spPr>
          <a:xfrm>
            <a:off x="7329892" y="4414197"/>
            <a:ext cx="612648" cy="612648"/>
          </a:xfrm>
          <a:prstGeom prst="flowChar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7942541" y="4720521"/>
            <a:ext cx="2076778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 bwMode="auto">
          <a:xfrm>
            <a:off x="1999881" y="3068747"/>
            <a:ext cx="248684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8762044" y="3402046"/>
            <a:ext cx="248684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0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 animBg="1"/>
      <p:bldP spid="29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What about the others?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06492" y="44260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 bwMode="auto">
          <a:xfrm>
            <a:off x="90537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2372793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76776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259032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259032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 bwMode="auto">
          <a:xfrm>
            <a:off x="2354321" y="5869981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-282375" y="3068747"/>
            <a:ext cx="248684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r>
              <a:rPr lang="en-US" altLang="zh-CN" sz="3600" b="1" kern="0" baseline="-25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9119227" y="195579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0005466" y="2517147"/>
            <a:ext cx="0" cy="73733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0005466" y="408575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869825" y="32059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 bwMode="auto">
          <a:xfrm>
            <a:off x="6736126" y="34103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622365" y="25171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622365" y="4111157"/>
            <a:ext cx="0" cy="12201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 bwMode="auto">
          <a:xfrm>
            <a:off x="6717654" y="5372198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6717654" y="1955799"/>
            <a:ext cx="1800183" cy="45917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流程图: 或者 38"/>
          <p:cNvSpPr/>
          <p:nvPr/>
        </p:nvSpPr>
        <p:spPr>
          <a:xfrm>
            <a:off x="7329892" y="4414197"/>
            <a:ext cx="612648" cy="612648"/>
          </a:xfrm>
          <a:prstGeom prst="flowChar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7942541" y="4720521"/>
            <a:ext cx="2076778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 bwMode="auto">
          <a:xfrm>
            <a:off x="8762044" y="3402046"/>
            <a:ext cx="248684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闪电形 3"/>
          <p:cNvSpPr/>
          <p:nvPr/>
        </p:nvSpPr>
        <p:spPr>
          <a:xfrm rot="16475550">
            <a:off x="1040493" y="2085039"/>
            <a:ext cx="835126" cy="53141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1934951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1574739" y="3068747"/>
            <a:ext cx="248684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r>
              <a:rPr lang="en-US" altLang="zh-CN" sz="3600" b="1" kern="0" baseline="-25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闪电形 44"/>
          <p:cNvSpPr/>
          <p:nvPr/>
        </p:nvSpPr>
        <p:spPr>
          <a:xfrm rot="16475550">
            <a:off x="2884907" y="2085039"/>
            <a:ext cx="835126" cy="53141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0" name="圆角矩形 49"/>
          <p:cNvSpPr/>
          <p:nvPr/>
        </p:nvSpPr>
        <p:spPr bwMode="auto">
          <a:xfrm>
            <a:off x="3171382" y="2319914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4537117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4164205" y="3068747"/>
            <a:ext cx="248684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r>
              <a:rPr lang="en-US" altLang="zh-CN" sz="3600" b="1" kern="0" baseline="-25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闪电形 53"/>
          <p:cNvSpPr/>
          <p:nvPr/>
        </p:nvSpPr>
        <p:spPr>
          <a:xfrm rot="16475550">
            <a:off x="5487073" y="2085039"/>
            <a:ext cx="835126" cy="53141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上弧形箭头 4"/>
          <p:cNvSpPr/>
          <p:nvPr/>
        </p:nvSpPr>
        <p:spPr>
          <a:xfrm rot="20518423">
            <a:off x="3936671" y="849695"/>
            <a:ext cx="3963943" cy="8997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圆角矩形 54"/>
          <p:cNvSpPr/>
          <p:nvPr/>
        </p:nvSpPr>
        <p:spPr bwMode="auto">
          <a:xfrm>
            <a:off x="6553723" y="1188529"/>
            <a:ext cx="248684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endParaRPr lang="zh-CN" altLang="en-US" sz="3600" b="1" kern="0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797353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407627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十字形 57"/>
          <p:cNvSpPr/>
          <p:nvPr/>
        </p:nvSpPr>
        <p:spPr>
          <a:xfrm rot="2592000">
            <a:off x="1178307" y="917887"/>
            <a:ext cx="4110216" cy="4110216"/>
          </a:xfrm>
          <a:prstGeom prst="plus">
            <a:avLst>
              <a:gd name="adj" fmla="val 47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十字形 58"/>
          <p:cNvSpPr/>
          <p:nvPr/>
        </p:nvSpPr>
        <p:spPr>
          <a:xfrm rot="2592000">
            <a:off x="7919980" y="1599801"/>
            <a:ext cx="4110216" cy="4110216"/>
          </a:xfrm>
          <a:prstGeom prst="plus">
            <a:avLst>
              <a:gd name="adj" fmla="val 47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44" grpId="0"/>
      <p:bldP spid="45" grpId="0" animBg="1"/>
      <p:bldP spid="50" grpId="0"/>
      <p:bldP spid="53" grpId="0"/>
      <p:bldP spid="54" grpId="0" animBg="1"/>
      <p:bldP spid="5" grpId="0" animBg="1"/>
      <p:bldP spid="55" grpId="0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What about the others?</a:t>
            </a:r>
            <a:endParaRPr lang="zh-CN" altLang="en-US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72" y="1332170"/>
            <a:ext cx="3015085" cy="523883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43476" y="3629026"/>
            <a:ext cx="881063" cy="881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538788" y="1881189"/>
            <a:ext cx="881063" cy="881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Implementation-level protections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62" y="3352800"/>
            <a:ext cx="7070719" cy="33130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1739" y="6029662"/>
            <a:ext cx="637361" cy="5447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06284" y="6029662"/>
            <a:ext cx="637361" cy="5447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67868" y="6029662"/>
            <a:ext cx="637361" cy="5447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765677" y="1814171"/>
                <a:ext cx="10409254" cy="15386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24" tIns="45712" rIns="91424" bIns="45712" rtlCol="0">
                <a:noAutofit/>
              </a:bodyPr>
              <a:lstStyle>
                <a:lvl1pPr marL="228560" indent="-228560" algn="l" defTabSz="91424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6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4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6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4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Masking, shuffling, …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b="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Severe overheads: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cycles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10</m:t>
                    </m:r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100</m:t>
                    </m:r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cycles [GR17]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77" y="1814171"/>
                <a:ext cx="10409254" cy="1538629"/>
              </a:xfrm>
              <a:prstGeom prst="rect">
                <a:avLst/>
              </a:prstGeom>
              <a:blipFill>
                <a:blip r:embed="rId4"/>
                <a:stretch>
                  <a:fillRect l="-995" b="-3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2426514" y="5085548"/>
            <a:ext cx="637361" cy="5447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747388" y="5085548"/>
            <a:ext cx="637361" cy="5447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58737" y="5085548"/>
            <a:ext cx="637361" cy="5447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678112" y="5085548"/>
            <a:ext cx="637361" cy="5447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366978" y="3976118"/>
            <a:ext cx="756431" cy="75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653718" y="3976118"/>
            <a:ext cx="756431" cy="75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999201" y="3976118"/>
            <a:ext cx="756431" cy="75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618576" y="3976118"/>
            <a:ext cx="756431" cy="75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 bwMode="auto">
          <a:xfrm>
            <a:off x="8315473" y="5517382"/>
            <a:ext cx="3307611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PMAC is</a:t>
            </a: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as dark</a:t>
            </a:r>
            <a:endParaRPr kumimoji="0" lang="zh-CN" altLang="en-US" sz="20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Implementation-level protections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765677" y="1814171"/>
                <a:ext cx="10409254" cy="153862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24" tIns="45712" rIns="91424" bIns="45712" rtlCol="0">
                <a:noAutofit/>
              </a:bodyPr>
              <a:lstStyle>
                <a:lvl1pPr marL="228560" indent="-228560" algn="l" defTabSz="91424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6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4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6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4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Masking, shuffling, …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b="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Severe overheads: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cycles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10</m:t>
                    </m:r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100</m:t>
                    </m:r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cycles [GR17]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77" y="1814171"/>
                <a:ext cx="10409254" cy="1538629"/>
              </a:xfrm>
              <a:prstGeom prst="rect">
                <a:avLst/>
              </a:prstGeom>
              <a:blipFill>
                <a:blip r:embed="rId3"/>
                <a:stretch>
                  <a:fillRect l="-995" b="-3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5306516" y="4731118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 bwMode="auto">
          <a:xfrm>
            <a:off x="5172817" y="4935455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059056" y="4385878"/>
            <a:ext cx="0" cy="321412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059056" y="5636282"/>
            <a:ext cx="0" cy="29899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 bwMode="auto">
          <a:xfrm>
            <a:off x="5154345" y="593987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2691846" y="3854818"/>
            <a:ext cx="704905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r>
              <a:rPr lang="en-US" altLang="zh-CN" sz="3600" b="1" kern="0" baseline="-25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⊕</a:t>
            </a:r>
            <a:r>
              <a:rPr lang="en-US" altLang="zh-CN" sz="36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r>
              <a:rPr lang="en-US" altLang="zh-CN" sz="3600" b="1" kern="0" baseline="30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·M</a:t>
            </a:r>
            <a:r>
              <a:rPr lang="en-US" altLang="zh-CN" sz="3600" b="1" kern="0" baseline="-25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⊕…⊕</a:t>
            </a:r>
            <a:r>
              <a:rPr lang="en-US" altLang="zh-CN" sz="36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r>
              <a:rPr lang="en-US" altLang="zh-CN" sz="3600" b="1" kern="0" baseline="30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·M</a:t>
            </a:r>
            <a:r>
              <a:rPr lang="en-US" altLang="zh-CN" sz="3600" b="1" kern="0" baseline="-25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05710" y="4848121"/>
            <a:ext cx="1334393" cy="7157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140246" y="3729465"/>
            <a:ext cx="756431" cy="75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290321" y="3729465"/>
            <a:ext cx="756431" cy="75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325514" y="3729465"/>
            <a:ext cx="756431" cy="75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 bwMode="auto">
          <a:xfrm>
            <a:off x="7146151" y="5517382"/>
            <a:ext cx="4856310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O(|M|)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protected calls</a:t>
            </a:r>
            <a:endParaRPr kumimoji="0" lang="zh-CN" altLang="en-US" sz="32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Let us go back to the plain Hash-then-MAC</a:t>
            </a:r>
          </a:p>
        </p:txBody>
      </p:sp>
      <p:sp>
        <p:nvSpPr>
          <p:cNvPr id="5" name="矩形 4"/>
          <p:cNvSpPr/>
          <p:nvPr/>
        </p:nvSpPr>
        <p:spPr>
          <a:xfrm>
            <a:off x="5306516" y="44260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flipV="1">
            <a:off x="4701309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 bwMode="auto">
          <a:xfrm>
            <a:off x="5172817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172817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5172817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59056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59056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59056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 bwMode="auto">
          <a:xfrm>
            <a:off x="5154345" y="5869981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6973000" y="4372724"/>
            <a:ext cx="4856310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Only</a:t>
            </a:r>
            <a:r>
              <a:rPr kumimoji="0" lang="en-US" altLang="zh-CN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1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protected call!</a:t>
            </a:r>
            <a:endParaRPr kumimoji="0" lang="zh-CN" altLang="en-US" sz="32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3412" y="2340851"/>
            <a:ext cx="4123434" cy="18209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 bwMode="auto">
          <a:xfrm>
            <a:off x="6309544" y="1716733"/>
            <a:ext cx="5852393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"less efficient" but 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secretless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05710" y="4537775"/>
            <a:ext cx="1334393" cy="7157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 bwMode="auto">
          <a:xfrm>
            <a:off x="6973000" y="5470450"/>
            <a:ext cx="4856310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32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MOSW15,BKP+18</a:t>
            </a:r>
            <a:r>
              <a:rPr lang="en-US" altLang="zh-CN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kumimoji="0" lang="zh-CN" altLang="en-US" sz="32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Verification </a:t>
            </a:r>
            <a:r>
              <a:rPr lang="en-US" altLang="zh-CN" dirty="0" err="1" smtClean="0"/>
              <a:t>Vrfy</a:t>
            </a:r>
            <a:r>
              <a:rPr lang="en-US" altLang="zh-CN" dirty="0" smtClean="0"/>
              <a:t>(M,T) of MAC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5306516" y="4426093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flipV="1">
            <a:off x="4701309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 bwMode="auto">
          <a:xfrm>
            <a:off x="5172817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172817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5172817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59056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59056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59056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 bwMode="auto">
          <a:xfrm>
            <a:off x="4715165" y="5869981"/>
            <a:ext cx="2681555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T’=? </a:t>
            </a:r>
            <a:r>
              <a:rPr lang="en-US" altLang="zh-CN" sz="36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圆角矩形 17"/>
              <p:cNvSpPr/>
              <p:nvPr/>
            </p:nvSpPr>
            <p:spPr bwMode="auto">
              <a:xfrm>
                <a:off x="6973000" y="3867743"/>
                <a:ext cx="4856310" cy="79906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lvl="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Vrfy(M,T</a:t>
                </a:r>
                <a:r>
                  <a:rPr lang="en-US" altLang="zh-CN" sz="3200" b="1" kern="0" baseline="-2500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3200" b="1" i="1" kern="0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</m:oMath>
                </a14:m>
                <a:r>
                  <a:rPr kumimoji="0" lang="en-US" altLang="zh-CN" sz="32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T =? T’</a:t>
                </a:r>
                <a:endParaRPr kumimoji="0" lang="zh-CN" alt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18" name="圆角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3000" y="3867743"/>
                <a:ext cx="4856310" cy="7990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8"/>
              <p:cNvSpPr/>
              <p:nvPr/>
            </p:nvSpPr>
            <p:spPr bwMode="auto">
              <a:xfrm>
                <a:off x="6973000" y="5499312"/>
                <a:ext cx="4856310" cy="79906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lvl="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Vrfy(M,T</a:t>
                </a:r>
                <a:r>
                  <a:rPr lang="en-US" altLang="zh-CN" sz="3200" b="1" kern="0" baseline="-2500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3200" b="1" i="1" kern="0" noProof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</m:oMath>
                </a14:m>
                <a:r>
                  <a:rPr kumimoji="0" lang="en-US" altLang="zh-CN" sz="32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T =? T’</a:t>
                </a:r>
                <a:endParaRPr kumimoji="0" lang="zh-CN" alt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圆角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3000" y="5499312"/>
                <a:ext cx="4856310" cy="7990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圆角矩形 19"/>
          <p:cNvSpPr/>
          <p:nvPr/>
        </p:nvSpPr>
        <p:spPr bwMode="auto">
          <a:xfrm>
            <a:off x="6973000" y="4683527"/>
            <a:ext cx="4856310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kumimoji="0" lang="zh-CN" altLang="en-US" sz="3200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闪电形 20"/>
          <p:cNvSpPr/>
          <p:nvPr/>
        </p:nvSpPr>
        <p:spPr>
          <a:xfrm rot="16475550">
            <a:off x="10235294" y="3366551"/>
            <a:ext cx="835126" cy="53141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上弧形箭头 21"/>
          <p:cNvSpPr/>
          <p:nvPr/>
        </p:nvSpPr>
        <p:spPr>
          <a:xfrm rot="13038681" flipV="1">
            <a:off x="4665851" y="2190314"/>
            <a:ext cx="5107785" cy="11846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2094336" y="1755743"/>
            <a:ext cx="2923510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T=</a:t>
            </a:r>
            <a:r>
              <a:rPr lang="en-US" altLang="zh-CN" sz="3600" b="1" kern="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Tag</a:t>
            </a:r>
            <a:r>
              <a:rPr lang="en-US" altLang="zh-CN" sz="3600" b="1" kern="0" baseline="-250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(M)</a:t>
            </a:r>
            <a:endParaRPr lang="zh-CN" altLang="en-US" sz="3600" b="1" kern="0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闪电形 23"/>
          <p:cNvSpPr/>
          <p:nvPr/>
        </p:nvSpPr>
        <p:spPr>
          <a:xfrm rot="16475550">
            <a:off x="10235293" y="5000262"/>
            <a:ext cx="835126" cy="53141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Use the inverse of E [BPPS17]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5306516" y="4426093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flipV="1">
            <a:off x="4701309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 bwMode="auto">
          <a:xfrm>
            <a:off x="5172817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172817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5172817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59056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59056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59056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 bwMode="auto">
          <a:xfrm>
            <a:off x="4700651" y="5869981"/>
            <a:ext cx="2681555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884508" y="2106913"/>
            <a:ext cx="2902857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kern="0" noProof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Vrfy</a:t>
            </a: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(M,T):</a:t>
            </a:r>
            <a:endParaRPr kumimoji="0" lang="zh-CN" altLang="en-US" sz="3200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6392555" y="3814005"/>
            <a:ext cx="4323070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H(M) =? E</a:t>
            </a:r>
            <a:r>
              <a:rPr lang="en-US" altLang="zh-CN" sz="3600" b="1" kern="0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3600" b="1" kern="0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(T)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 rot="5400000">
            <a:off x="5665653" y="2948169"/>
            <a:ext cx="1453805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16200000">
            <a:off x="5520488" y="4704321"/>
            <a:ext cx="1759537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2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dirty="0" smtClean="0"/>
              <a:t>utline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39416" y="1651793"/>
            <a:ext cx="969117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charset="2"/>
              <a:buChar char="n"/>
            </a:pPr>
            <a:r>
              <a:rPr lang="en-US" altLang="zh-CN" sz="2800" b="1" dirty="0" smtClean="0">
                <a:solidFill>
                  <a:srgbClr val="9B0D14"/>
                </a:solidFill>
                <a:latin typeface="微软雅黑"/>
                <a:ea typeface="微软雅黑"/>
              </a:rPr>
              <a:t>Leakage-resilient message authentication</a:t>
            </a:r>
          </a:p>
          <a:p>
            <a:pPr marL="342900" indent="-342900">
              <a:buFont typeface="Wingdings" charset="2"/>
              <a:buChar char="n"/>
            </a:pPr>
            <a:endParaRPr lang="en-US" altLang="zh-CN" sz="2800" b="1" dirty="0" smtClean="0">
              <a:solidFill>
                <a:srgbClr val="9B0D14"/>
              </a:solidFill>
              <a:latin typeface="微软雅黑"/>
              <a:ea typeface="微软雅黑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800" dirty="0" smtClean="0">
                <a:solidFill>
                  <a:srgbClr val="9B0D14"/>
                </a:solidFill>
                <a:latin typeface="微软雅黑"/>
                <a:ea typeface="微软雅黑"/>
              </a:rPr>
              <a:t>Birthday security issue</a:t>
            </a:r>
          </a:p>
          <a:p>
            <a:pPr marL="342900" indent="-342900">
              <a:buFont typeface="Wingdings" charset="2"/>
              <a:buChar char="n"/>
            </a:pPr>
            <a:endParaRPr lang="en-US" altLang="zh-CN" sz="2800" dirty="0" smtClean="0">
              <a:solidFill>
                <a:srgbClr val="9B0D14"/>
              </a:solidFill>
              <a:latin typeface="微软雅黑"/>
              <a:ea typeface="微软雅黑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800" dirty="0" smtClean="0">
                <a:solidFill>
                  <a:srgbClr val="9B0D14"/>
                </a:solidFill>
                <a:latin typeface="微软雅黑"/>
                <a:ea typeface="微软雅黑"/>
              </a:rPr>
              <a:t>Our proposals</a:t>
            </a:r>
            <a:endParaRPr lang="zh-CN" altLang="en-US" sz="2800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154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dirty="0" smtClean="0"/>
              <a:t>utline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39416" y="1651793"/>
            <a:ext cx="969117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charset="2"/>
              <a:buChar char="n"/>
            </a:pPr>
            <a:r>
              <a:rPr lang="en-US" altLang="zh-CN" sz="2800" dirty="0" smtClean="0">
                <a:solidFill>
                  <a:srgbClr val="9B0D14"/>
                </a:solidFill>
                <a:latin typeface="微软雅黑"/>
                <a:ea typeface="微软雅黑"/>
              </a:rPr>
              <a:t>Leakage-resilient message authentication</a:t>
            </a:r>
          </a:p>
          <a:p>
            <a:pPr marL="342900" indent="-342900">
              <a:buFont typeface="Wingdings" charset="2"/>
              <a:buChar char="n"/>
            </a:pPr>
            <a:endParaRPr lang="en-US" altLang="zh-CN" sz="2800" b="1" dirty="0" smtClean="0">
              <a:solidFill>
                <a:srgbClr val="9B0D14"/>
              </a:solidFill>
              <a:latin typeface="微软雅黑"/>
              <a:ea typeface="微软雅黑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800" b="1" dirty="0" smtClean="0">
                <a:solidFill>
                  <a:srgbClr val="9B0D14"/>
                </a:solidFill>
                <a:latin typeface="微软雅黑"/>
                <a:ea typeface="微软雅黑"/>
              </a:rPr>
              <a:t>Birthday security issue</a:t>
            </a:r>
          </a:p>
          <a:p>
            <a:pPr marL="342900" indent="-342900">
              <a:buFont typeface="Wingdings" charset="2"/>
              <a:buChar char="n"/>
            </a:pPr>
            <a:endParaRPr lang="en-US" altLang="zh-CN" sz="2800" dirty="0" smtClean="0">
              <a:solidFill>
                <a:srgbClr val="9B0D14"/>
              </a:solidFill>
              <a:latin typeface="微软雅黑"/>
              <a:ea typeface="微软雅黑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800" dirty="0">
                <a:solidFill>
                  <a:srgbClr val="9B0D14"/>
                </a:solidFill>
                <a:latin typeface="微软雅黑"/>
                <a:ea typeface="微软雅黑"/>
              </a:rPr>
              <a:t>Our proposals</a:t>
            </a:r>
            <a:endParaRPr lang="zh-CN" altLang="en-US" sz="2800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526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Low-data attack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916525" y="4426093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flipV="1">
            <a:off x="1311318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 bwMode="auto">
          <a:xfrm>
            <a:off x="1782826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782826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782826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669065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69065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69065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 bwMode="auto">
          <a:xfrm>
            <a:off x="1325174" y="5869981"/>
            <a:ext cx="2681555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圆角矩形 24"/>
              <p:cNvSpPr/>
              <p:nvPr/>
            </p:nvSpPr>
            <p:spPr bwMode="auto">
              <a:xfrm>
                <a:off x="4564126" y="2070100"/>
                <a:ext cx="7107672" cy="3324292"/>
              </a:xfrm>
              <a:prstGeom prst="roundRect">
                <a:avLst>
                  <a:gd name="adj" fmla="val 8262"/>
                </a:avLst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lv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Find collision H(M</a:t>
                </a:r>
                <a:r>
                  <a:rPr lang="en-US" altLang="zh-CN" sz="3200" b="1" kern="0" baseline="-2500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)=H(M</a:t>
                </a:r>
                <a:r>
                  <a:rPr lang="en-US" altLang="zh-CN" sz="3200" b="1" kern="0" baseline="-2500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):</a:t>
                </a:r>
              </a:p>
              <a:p>
                <a:pPr lvl="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T=2</a:t>
                </a:r>
                <a:r>
                  <a:rPr lang="en-US" altLang="zh-CN" sz="3200" b="1" kern="0" baseline="3000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n/2</a:t>
                </a: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(e.g. 2</a:t>
                </a:r>
                <a:r>
                  <a:rPr lang="en-US" altLang="zh-CN" sz="3200" b="1" kern="0" baseline="3000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64</a:t>
                </a:r>
                <a:r>
                  <a:rPr lang="en-US" altLang="zh-CN" sz="3200" b="1" kern="0" noProof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lv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0" lang="en-US" altLang="zh-CN" sz="3200" b="1" i="0" u="none" strike="noStrike" kern="0" cap="none" spc="0" normalizeH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2. Ask for </a:t>
                </a:r>
                <a:r>
                  <a:rPr kumimoji="0" lang="en-US" altLang="zh-CN" sz="3200" b="1" i="0" u="none" strike="noStrike" kern="0" cap="none" spc="0" normalizeH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Tag</a:t>
                </a:r>
                <a:r>
                  <a:rPr kumimoji="0" lang="en-US" altLang="zh-CN" sz="3200" b="1" i="0" u="none" strike="noStrike" kern="0" cap="none" spc="0" normalizeH="0" baseline="-2500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K</a:t>
                </a:r>
                <a:r>
                  <a:rPr kumimoji="0" lang="en-US" altLang="zh-CN" sz="3200" b="1" i="0" u="none" strike="noStrike" kern="0" cap="none" spc="0" normalizeH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(M</a:t>
                </a:r>
                <a:r>
                  <a:rPr kumimoji="0" lang="en-US" altLang="zh-CN" sz="3200" b="1" i="0" u="none" strike="noStrike" kern="0" cap="none" spc="0" normalizeH="0" baseline="-2500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r>
                  <a:rPr kumimoji="0" lang="en-US" altLang="zh-CN" sz="3200" b="1" i="0" u="none" strike="noStrike" kern="0" cap="none" spc="0" normalizeH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zh-CN" sz="3200" b="1" i="1" u="none" strike="noStrike" kern="0" cap="none" spc="0" normalizeH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→</m:t>
                    </m:r>
                  </m:oMath>
                </a14:m>
                <a:r>
                  <a:rPr kumimoji="0" lang="zh-CN" altLang="en-US" sz="32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r>
                  <a:rPr kumimoji="0" lang="en-US" altLang="zh-CN" sz="32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</a:t>
                </a:r>
              </a:p>
              <a:p>
                <a:pPr lv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 Then T is also the tag of M</a:t>
                </a:r>
                <a:r>
                  <a:rPr lang="en-US" altLang="zh-CN" sz="3200" b="1" kern="0" baseline="-2500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0" lang="en-US" altLang="zh-CN" sz="32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T=2</a:t>
                </a:r>
                <a:r>
                  <a:rPr kumimoji="0" lang="en-US" altLang="zh-CN" sz="3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n/2</a:t>
                </a:r>
                <a:r>
                  <a:rPr kumimoji="0" lang="en-US" altLang="zh-CN" sz="32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b="1" kern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3200" b="1" kern="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e.g. </a:t>
                </a:r>
                <a:r>
                  <a:rPr lang="en-US" altLang="zh-CN" sz="3200" b="1" kern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3200" b="1" kern="0" baseline="30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64</a:t>
                </a:r>
                <a:r>
                  <a:rPr lang="en-US" altLang="zh-CN" sz="3200" b="1" kern="0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), </a:t>
                </a:r>
                <a:r>
                  <a:rPr lang="en-US" altLang="zh-CN" sz="3200" b="1" kern="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D=1</a:t>
                </a:r>
                <a:endParaRPr kumimoji="0" lang="zh-CN" altLang="en-US" sz="32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5" name="圆角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4126" y="2070100"/>
                <a:ext cx="7107672" cy="3324292"/>
              </a:xfrm>
              <a:prstGeom prst="roundRect">
                <a:avLst>
                  <a:gd name="adj" fmla="val 8262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Salvaging </a:t>
            </a:r>
            <a:r>
              <a:rPr lang="en-US" altLang="zh-CN" dirty="0" smtClean="0"/>
              <a:t>by </a:t>
            </a:r>
            <a:r>
              <a:rPr lang="en-US" altLang="zh-CN" dirty="0" smtClean="0"/>
              <a:t>a tweakable </a:t>
            </a:r>
            <a:r>
              <a:rPr lang="en-US" altLang="zh-CN" dirty="0" err="1" smtClean="0"/>
              <a:t>blockcipher</a:t>
            </a:r>
            <a:r>
              <a:rPr lang="en-US" altLang="zh-CN" dirty="0" smtClean="0"/>
              <a:t> [BGP+19]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499085" y="4413393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flipV="1">
            <a:off x="1311318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 bwMode="auto">
          <a:xfrm>
            <a:off x="1782826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782826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 bwMode="auto">
              <a:xfrm>
                <a:off x="2478303" y="4600563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altLang="zh-CN" sz="36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3600" b="1" i="0" kern="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𝐄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36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𝐊</m:t>
                          </m:r>
                        </m:sub>
                      </m:sSub>
                    </m:oMath>
                  </m:oMathPara>
                </a14:m>
                <a:endParaRPr kumimoji="0" lang="zh-CN" altLang="en-US" sz="3600" b="1" u="none" strike="noStrike" kern="0" cap="none" spc="0" normalizeH="0" baseline="-2500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8303" y="4600563"/>
                <a:ext cx="1800183" cy="50572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2669065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51625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251625" y="53185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 bwMode="auto">
          <a:xfrm>
            <a:off x="1907734" y="5857281"/>
            <a:ext cx="2681555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102666" y="3737247"/>
            <a:ext cx="0" cy="116374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083614" y="4880117"/>
            <a:ext cx="394690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530518" y="4629099"/>
            <a:ext cx="215560" cy="518384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 bwMode="auto">
          <a:xfrm>
            <a:off x="4564126" y="1683609"/>
            <a:ext cx="6840474" cy="2389049"/>
          </a:xfrm>
          <a:prstGeom prst="roundRect">
            <a:avLst>
              <a:gd name="adj" fmla="val 8262"/>
            </a:avLst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Find collision H(M</a:t>
            </a:r>
            <a:r>
              <a:rPr lang="en-US" altLang="zh-CN" sz="3200" b="1" kern="0" baseline="-2500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)=H(M</a:t>
            </a:r>
            <a:r>
              <a:rPr lang="en-US" altLang="zh-CN" sz="3200" b="1" kern="0" baseline="-2500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):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T=2</a:t>
            </a:r>
            <a:r>
              <a:rPr lang="en-US" altLang="zh-CN" sz="3200" b="1" kern="0" baseline="3000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(e.g. 2</a:t>
            </a:r>
            <a:r>
              <a:rPr lang="en-US" altLang="zh-CN" sz="3200" b="1" kern="0" baseline="30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</a:t>
            </a:r>
            <a:r>
              <a:rPr lang="en-US" altLang="zh-CN" sz="3200" b="1" kern="0" noProof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zh-CN" altLang="en-US" sz="3200" b="1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3520651" y="3814006"/>
            <a:ext cx="637264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H(M)</a:t>
            </a:r>
            <a:r>
              <a:rPr lang="en-US" altLang="zh-CN" sz="3600" b="1" kern="0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=? E</a:t>
            </a:r>
            <a:r>
              <a:rPr lang="en-US" altLang="zh-CN" sz="3600" b="1" kern="0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3600" b="1" kern="0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(H(M)</a:t>
            </a:r>
            <a:r>
              <a:rPr lang="en-US" altLang="zh-CN" sz="3600" b="1" kern="0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T)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右箭头 37"/>
          <p:cNvSpPr/>
          <p:nvPr/>
        </p:nvSpPr>
        <p:spPr>
          <a:xfrm rot="5400000">
            <a:off x="2793749" y="2948170"/>
            <a:ext cx="1453805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 rot="16200000">
            <a:off x="2648584" y="4704322"/>
            <a:ext cx="1759537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8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Salvaging using a permutation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09" y="1673457"/>
            <a:ext cx="11752381" cy="3714286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 bwMode="auto">
          <a:xfrm>
            <a:off x="1640712" y="5123229"/>
            <a:ext cx="9037574" cy="1451187"/>
          </a:xfrm>
          <a:prstGeom prst="roundRect">
            <a:avLst>
              <a:gd name="adj" fmla="val 8262"/>
            </a:avLst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what 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crypto lib only has reliable </a:t>
            </a:r>
            <a:r>
              <a:rPr lang="en-US" altLang="zh-CN" sz="3600" b="1" kern="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blockcipher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implementations?</a:t>
            </a:r>
            <a:endParaRPr lang="zh-CN" altLang="en-US" sz="3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4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dirty="0" smtClean="0"/>
              <a:t>utline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39416" y="1651793"/>
            <a:ext cx="969117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charset="2"/>
              <a:buChar char="n"/>
            </a:pPr>
            <a:r>
              <a:rPr lang="en-US" altLang="zh-CN" sz="2800" dirty="0" smtClean="0">
                <a:solidFill>
                  <a:srgbClr val="9B0D14"/>
                </a:solidFill>
                <a:latin typeface="微软雅黑"/>
                <a:ea typeface="微软雅黑"/>
              </a:rPr>
              <a:t>Leakage-resilient message authentication</a:t>
            </a:r>
          </a:p>
          <a:p>
            <a:pPr marL="342900" indent="-342900">
              <a:buFont typeface="Wingdings" charset="2"/>
              <a:buChar char="n"/>
            </a:pPr>
            <a:endParaRPr lang="en-US" altLang="zh-CN" sz="2800" b="1" dirty="0" smtClean="0">
              <a:solidFill>
                <a:srgbClr val="9B0D14"/>
              </a:solidFill>
              <a:latin typeface="微软雅黑"/>
              <a:ea typeface="微软雅黑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800" dirty="0" smtClean="0">
                <a:solidFill>
                  <a:srgbClr val="9B0D14"/>
                </a:solidFill>
                <a:latin typeface="微软雅黑"/>
                <a:ea typeface="微软雅黑"/>
              </a:rPr>
              <a:t>Birthday security issue</a:t>
            </a:r>
          </a:p>
          <a:p>
            <a:pPr marL="342900" indent="-342900">
              <a:buFont typeface="Wingdings" charset="2"/>
              <a:buChar char="n"/>
            </a:pPr>
            <a:endParaRPr lang="en-US" altLang="zh-CN" sz="2800" dirty="0" smtClean="0">
              <a:solidFill>
                <a:srgbClr val="9B0D14"/>
              </a:solidFill>
              <a:latin typeface="微软雅黑"/>
              <a:ea typeface="微软雅黑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800" b="1" dirty="0">
                <a:solidFill>
                  <a:srgbClr val="9B0D14"/>
                </a:solidFill>
                <a:latin typeface="微软雅黑"/>
                <a:ea typeface="微软雅黑"/>
              </a:rPr>
              <a:t>Our proposals</a:t>
            </a:r>
            <a:endParaRPr lang="zh-CN" altLang="en-US" sz="2800" b="1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76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We </a:t>
            </a:r>
            <a:r>
              <a:rPr lang="en-US" altLang="zh-CN" dirty="0" smtClean="0"/>
              <a:t>offer </a:t>
            </a:r>
            <a:r>
              <a:rPr lang="en-US" altLang="zh-CN" dirty="0" err="1"/>
              <a:t>blockcipher</a:t>
            </a:r>
            <a:r>
              <a:rPr lang="en-US" altLang="zh-CN" dirty="0"/>
              <a:t>-based </a:t>
            </a:r>
            <a:r>
              <a:rPr lang="en-US" altLang="zh-CN" dirty="0" smtClean="0"/>
              <a:t>solutions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2353412" y="4985193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/>
          <p:cNvSpPr/>
          <p:nvPr/>
        </p:nvSpPr>
        <p:spPr>
          <a:xfrm flipV="1">
            <a:off x="1165645" y="2027079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 bwMode="auto">
          <a:xfrm>
            <a:off x="1637153" y="2189852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1637153" y="106015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8"/>
              <p:cNvSpPr/>
              <p:nvPr/>
            </p:nvSpPr>
            <p:spPr bwMode="auto">
              <a:xfrm>
                <a:off x="2332630" y="5172363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lvl="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1" i="1" kern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 kern="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600" b="1" i="1" kern="0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b="1" i="1" kern="0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3600" b="1" i="1" kern="0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3600" b="1" kern="0" baseline="-25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圆角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630" y="5172363"/>
                <a:ext cx="1800183" cy="50572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/>
          <p:cNvCxnSpPr/>
          <p:nvPr/>
        </p:nvCxnSpPr>
        <p:spPr>
          <a:xfrm>
            <a:off x="2523392" y="1589712"/>
            <a:ext cx="0" cy="43874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05952" y="2862044"/>
            <a:ext cx="0" cy="400162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05952" y="5890357"/>
            <a:ext cx="0" cy="36361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 bwMode="auto">
          <a:xfrm>
            <a:off x="2615829" y="6269061"/>
            <a:ext cx="980246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956993" y="2862044"/>
            <a:ext cx="0" cy="1738822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937941" y="4579992"/>
            <a:ext cx="942036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341507" y="3278530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圆角矩形 33"/>
              <p:cNvSpPr/>
              <p:nvPr/>
            </p:nvSpPr>
            <p:spPr bwMode="auto">
              <a:xfrm>
                <a:off x="2320725" y="3465700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zh-CN" sz="36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36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kumimoji="0" lang="en-US" altLang="zh-CN" sz="36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zh-CN" altLang="en-US" sz="3600" b="1" u="none" strike="noStrike" kern="0" cap="none" spc="0" normalizeH="0" baseline="-2500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4" name="圆角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0725" y="3465700"/>
                <a:ext cx="1800183" cy="50572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流程图: 或者 36"/>
          <p:cNvSpPr/>
          <p:nvPr/>
        </p:nvSpPr>
        <p:spPr>
          <a:xfrm>
            <a:off x="2879977" y="4351238"/>
            <a:ext cx="451950" cy="451950"/>
          </a:xfrm>
          <a:prstGeom prst="flowChartOr">
            <a:avLst/>
          </a:prstGeom>
          <a:noFill/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3105952" y="4192930"/>
            <a:ext cx="0" cy="792263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393982" y="4351238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梯形 46"/>
          <p:cNvSpPr/>
          <p:nvPr/>
        </p:nvSpPr>
        <p:spPr>
          <a:xfrm flipV="1">
            <a:off x="6225265" y="2027079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 bwMode="auto">
          <a:xfrm>
            <a:off x="6696773" y="2189852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6696773" y="106015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圆角矩形 49"/>
              <p:cNvSpPr/>
              <p:nvPr/>
            </p:nvSpPr>
            <p:spPr bwMode="auto">
              <a:xfrm>
                <a:off x="7373200" y="4538408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lvl="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kern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𝑬</m:t>
                      </m:r>
                    </m:oMath>
                  </m:oMathPara>
                </a14:m>
                <a:endParaRPr lang="zh-CN" altLang="en-US" sz="3600" b="1" kern="0" baseline="-25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0" name="圆角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3200" y="4538408"/>
                <a:ext cx="1800183" cy="50572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连接符 50"/>
          <p:cNvCxnSpPr/>
          <p:nvPr/>
        </p:nvCxnSpPr>
        <p:spPr>
          <a:xfrm>
            <a:off x="7583012" y="1589712"/>
            <a:ext cx="0" cy="43874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46" idx="0"/>
          </p:cNvCxnSpPr>
          <p:nvPr/>
        </p:nvCxnSpPr>
        <p:spPr>
          <a:xfrm flipH="1">
            <a:off x="8160374" y="2862044"/>
            <a:ext cx="5198" cy="148919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6" idx="2"/>
          </p:cNvCxnSpPr>
          <p:nvPr/>
        </p:nvCxnSpPr>
        <p:spPr>
          <a:xfrm>
            <a:off x="8160374" y="5265638"/>
            <a:ext cx="5198" cy="98833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 bwMode="auto">
          <a:xfrm>
            <a:off x="7675449" y="6269061"/>
            <a:ext cx="980246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7016613" y="2862044"/>
            <a:ext cx="0" cy="197665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6997561" y="4809538"/>
            <a:ext cx="394689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6256438" y="3278530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圆角矩形 57"/>
              <p:cNvSpPr/>
              <p:nvPr/>
            </p:nvSpPr>
            <p:spPr bwMode="auto">
              <a:xfrm>
                <a:off x="6235656" y="3465700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kumimoji="0" lang="zh-CN" altLang="en-US" sz="3600" b="1" u="none" strike="noStrike" kern="0" cap="none" spc="0" normalizeH="0" baseline="-2500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8" name="圆角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5656" y="3465700"/>
                <a:ext cx="1800183" cy="50572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等腰三角形 60"/>
          <p:cNvSpPr/>
          <p:nvPr/>
        </p:nvSpPr>
        <p:spPr>
          <a:xfrm rot="5400000">
            <a:off x="7287402" y="4628157"/>
            <a:ext cx="602776" cy="3627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 bwMode="auto">
          <a:xfrm>
            <a:off x="3350348" y="2850465"/>
            <a:ext cx="122648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=?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右箭头 67"/>
          <p:cNvSpPr/>
          <p:nvPr/>
        </p:nvSpPr>
        <p:spPr>
          <a:xfrm rot="5400000">
            <a:off x="2687655" y="2074299"/>
            <a:ext cx="1453805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右箭头 68"/>
          <p:cNvSpPr/>
          <p:nvPr/>
        </p:nvSpPr>
        <p:spPr>
          <a:xfrm rot="16200000">
            <a:off x="1786608" y="4586333"/>
            <a:ext cx="3271301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圆角矩形 69"/>
          <p:cNvSpPr/>
          <p:nvPr/>
        </p:nvSpPr>
        <p:spPr bwMode="auto">
          <a:xfrm>
            <a:off x="8362063" y="3384316"/>
            <a:ext cx="122648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=?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右箭头 70"/>
          <p:cNvSpPr/>
          <p:nvPr/>
        </p:nvSpPr>
        <p:spPr>
          <a:xfrm rot="5400000">
            <a:off x="7432445" y="2341226"/>
            <a:ext cx="1987655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右箭头 71"/>
          <p:cNvSpPr/>
          <p:nvPr/>
        </p:nvSpPr>
        <p:spPr>
          <a:xfrm rot="16200000">
            <a:off x="7170412" y="4748095"/>
            <a:ext cx="2527124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69" grpId="0" animBg="1"/>
      <p:bldP spid="70" grpId="0"/>
      <p:bldP spid="71" grpId="0" animBg="1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Modular proof is not possible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2353412" y="4985193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/>
          <p:cNvSpPr/>
          <p:nvPr/>
        </p:nvSpPr>
        <p:spPr>
          <a:xfrm flipV="1">
            <a:off x="1165645" y="2027079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 bwMode="auto">
          <a:xfrm>
            <a:off x="1637153" y="2189852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1637153" y="106015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8"/>
              <p:cNvSpPr/>
              <p:nvPr/>
            </p:nvSpPr>
            <p:spPr bwMode="auto">
              <a:xfrm>
                <a:off x="2332630" y="5172363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lvl="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1" i="1" kern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3600" b="1" i="1" kern="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600" b="1" i="1" kern="0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b="1" i="1" kern="0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3600" b="1" i="1" kern="0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3600" b="1" kern="0" baseline="-25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圆角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630" y="5172363"/>
                <a:ext cx="1800183" cy="50572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/>
          <p:cNvCxnSpPr/>
          <p:nvPr/>
        </p:nvCxnSpPr>
        <p:spPr>
          <a:xfrm>
            <a:off x="2523392" y="1589712"/>
            <a:ext cx="0" cy="43874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05952" y="2862044"/>
            <a:ext cx="0" cy="400162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05952" y="5890357"/>
            <a:ext cx="0" cy="36361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 bwMode="auto">
          <a:xfrm>
            <a:off x="2615829" y="6269061"/>
            <a:ext cx="980246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956993" y="2862044"/>
            <a:ext cx="0" cy="1738822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937941" y="4579992"/>
            <a:ext cx="942036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341507" y="3278530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圆角矩形 33"/>
              <p:cNvSpPr/>
              <p:nvPr/>
            </p:nvSpPr>
            <p:spPr bwMode="auto">
              <a:xfrm>
                <a:off x="2320725" y="3465700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zh-CN" sz="36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36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𝑲</m:t>
                              </m:r>
                            </m:e>
                            <m:sub>
                              <m:r>
                                <a:rPr kumimoji="0" lang="en-US" altLang="zh-CN" sz="36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zh-CN" altLang="en-US" sz="3600" b="1" u="none" strike="noStrike" kern="0" cap="none" spc="0" normalizeH="0" baseline="-2500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4" name="圆角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0725" y="3465700"/>
                <a:ext cx="1800183" cy="50572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流程图: 或者 36"/>
          <p:cNvSpPr/>
          <p:nvPr/>
        </p:nvSpPr>
        <p:spPr>
          <a:xfrm>
            <a:off x="2879977" y="4351238"/>
            <a:ext cx="451950" cy="451950"/>
          </a:xfrm>
          <a:prstGeom prst="flowChartOr">
            <a:avLst/>
          </a:prstGeom>
          <a:noFill/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3105952" y="4192930"/>
            <a:ext cx="0" cy="792263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393982" y="4351238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梯形 46"/>
          <p:cNvSpPr/>
          <p:nvPr/>
        </p:nvSpPr>
        <p:spPr>
          <a:xfrm flipV="1">
            <a:off x="6225265" y="2027079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 bwMode="auto">
          <a:xfrm>
            <a:off x="6696773" y="2189852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6696773" y="106015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圆角矩形 49"/>
              <p:cNvSpPr/>
              <p:nvPr/>
            </p:nvSpPr>
            <p:spPr bwMode="auto">
              <a:xfrm>
                <a:off x="7373200" y="4538408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lvl="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kern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𝑬</m:t>
                      </m:r>
                    </m:oMath>
                  </m:oMathPara>
                </a14:m>
                <a:endParaRPr lang="zh-CN" altLang="en-US" sz="3600" b="1" kern="0" baseline="-25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0" name="圆角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3200" y="4538408"/>
                <a:ext cx="1800183" cy="50572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连接符 50"/>
          <p:cNvCxnSpPr/>
          <p:nvPr/>
        </p:nvCxnSpPr>
        <p:spPr>
          <a:xfrm>
            <a:off x="7583012" y="1589712"/>
            <a:ext cx="0" cy="43874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46" idx="0"/>
          </p:cNvCxnSpPr>
          <p:nvPr/>
        </p:nvCxnSpPr>
        <p:spPr>
          <a:xfrm flipH="1">
            <a:off x="8160374" y="2862044"/>
            <a:ext cx="5198" cy="148919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6" idx="2"/>
          </p:cNvCxnSpPr>
          <p:nvPr/>
        </p:nvCxnSpPr>
        <p:spPr>
          <a:xfrm>
            <a:off x="8160374" y="5265638"/>
            <a:ext cx="5198" cy="98833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 bwMode="auto">
          <a:xfrm>
            <a:off x="7675449" y="6269061"/>
            <a:ext cx="980246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7016613" y="2862044"/>
            <a:ext cx="0" cy="197665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6997561" y="4809538"/>
            <a:ext cx="394689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6256438" y="3278530"/>
            <a:ext cx="1532783" cy="914400"/>
          </a:xfrm>
          <a:prstGeom prst="rect">
            <a:avLst/>
          </a:prstGeom>
          <a:solidFill>
            <a:schemeClr val="accent6">
              <a:lumMod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圆角矩形 57"/>
              <p:cNvSpPr/>
              <p:nvPr/>
            </p:nvSpPr>
            <p:spPr bwMode="auto">
              <a:xfrm>
                <a:off x="6235656" y="3465700"/>
                <a:ext cx="1800183" cy="50572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rtlCol="0" anchor="ctr">
                <a:sp3d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36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kumimoji="0" lang="zh-CN" altLang="en-US" sz="3600" b="1" u="none" strike="noStrike" kern="0" cap="none" spc="0" normalizeH="0" baseline="-2500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8" name="圆角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5656" y="3465700"/>
                <a:ext cx="1800183" cy="50572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等腰三角形 60"/>
          <p:cNvSpPr/>
          <p:nvPr/>
        </p:nvSpPr>
        <p:spPr>
          <a:xfrm rot="5400000">
            <a:off x="7287402" y="4628157"/>
            <a:ext cx="602776" cy="3627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546365" y="3100778"/>
            <a:ext cx="2708853" cy="298252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017527" y="3100778"/>
            <a:ext cx="3403689" cy="298252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 bwMode="auto">
          <a:xfrm>
            <a:off x="3514192" y="2415158"/>
            <a:ext cx="2762726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400" b="1" kern="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LRW1 [LRW11]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9339618" y="2556399"/>
            <a:ext cx="2086159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400" b="1" kern="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Minematsu</a:t>
            </a:r>
            <a:endParaRPr lang="en-US" altLang="zh-CN" sz="24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[Min09]</a:t>
            </a:r>
          </a:p>
        </p:txBody>
      </p:sp>
      <p:sp>
        <p:nvSpPr>
          <p:cNvPr id="43" name="圆角矩形 42"/>
          <p:cNvSpPr/>
          <p:nvPr/>
        </p:nvSpPr>
        <p:spPr bwMode="auto">
          <a:xfrm>
            <a:off x="174878" y="6033037"/>
            <a:ext cx="195699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kern="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LRWHM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5335260" y="6033037"/>
            <a:ext cx="195699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kern="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RHM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7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Security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65677" y="1814170"/>
            <a:ext cx="10409254" cy="23006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LRWHM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2n/3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security for E SPRP, H random oracle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78.3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n=128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65677" y="4214470"/>
            <a:ext cx="10409254" cy="23006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RHM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/n security for E ideal cipher, H random oracle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121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n=128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4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Instantiations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65677" y="1814170"/>
            <a:ext cx="10409254" cy="45104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E: AES128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H: SHA3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Variant using Keccak-f[400] for fair comparison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AES-CBC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(O(|M|) masked AES calls)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IsapMAC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(one keyless hash + one rate-1 duplex)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3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03" y="868597"/>
            <a:ext cx="6630078" cy="571608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65677" y="2505733"/>
            <a:ext cx="10409254" cy="32419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Outperform the protected AES-CBC as long as the messages are not too short (e.g., more than 50 bytes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Outperform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IsapMacK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when the level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side-channel protections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not too strong (i.e., less than 10th order masking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Comparable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the more aggressive variant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IsapMacKA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09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Message authentication…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765677" y="1814170"/>
                <a:ext cx="10409254" cy="434648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24" tIns="45712" rIns="91424" bIns="45712" rtlCol="0">
                <a:noAutofit/>
              </a:bodyPr>
              <a:lstStyle>
                <a:lvl1pPr marL="228560" indent="-228560" algn="l" defTabSz="91424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6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4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6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8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40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20" indent="-228560" algn="l" defTabSz="91424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Tag function: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𝑇𝑎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</m:oMath>
                </a14:m>
                <a:endPara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V</a:t>
                </a:r>
                <a:r>
                  <a:rPr lang="en-US" altLang="zh-CN" sz="2400" b="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erification: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𝑉𝑟𝑓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𝑎𝑐𝑐𝑒𝑝𝑡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𝑜𝑟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𝒓𝒆𝒋𝒆𝒄𝒕</m:t>
                    </m:r>
                  </m:oMath>
                </a14:m>
                <a:endPara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Message authentication codes [BGM06]: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𝑉𝑟𝑓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executes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𝑇𝑎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</m:d>
                  </m:oMath>
                </a14:m>
                <a:endPara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>
                  <a:lnSpc>
                    <a:spcPct val="150000"/>
                  </a:lnSpc>
                  <a:defRPr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𝑇𝑎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outputs accept</a:t>
                </a:r>
              </a:p>
              <a:p>
                <a:pPr lvl="1">
                  <a:lnSpc>
                    <a:spcPct val="150000"/>
                  </a:lnSpc>
                  <a:defRPr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Else outputs reject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May use IV or nonce [CS16] or not (deterministic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MAC [IMPS17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])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77" y="1814170"/>
                <a:ext cx="10409254" cy="4346485"/>
              </a:xfrm>
              <a:prstGeom prst="rect">
                <a:avLst/>
              </a:prstGeom>
              <a:blipFill>
                <a:blip r:embed="rId3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Comparison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65677" y="1814170"/>
            <a:ext cx="10409254" cy="2227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Extremely easy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deployment from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existing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crypto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libs with masked cipher (e.g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.,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HACL [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ZBPB17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“inherit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security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(well-understood)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primitives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65677" y="4288429"/>
            <a:ext cx="10409254" cy="20739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IsapMacs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dedicated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designs for potentially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better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efficiency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default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implementation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resists DPAs</a:t>
            </a:r>
          </a:p>
        </p:txBody>
      </p:sp>
    </p:spTree>
    <p:extLst>
      <p:ext uri="{BB962C8B-B14F-4D97-AF65-F5344CB8AC3E}">
        <p14:creationId xmlns:p14="http://schemas.microsoft.com/office/powerpoint/2010/main" val="34382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Potential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65677" y="1814170"/>
            <a:ext cx="10409254" cy="44215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4" tIns="45712" rIns="91424" bIns="45712" rtlCol="0">
            <a:noAutofit/>
          </a:bodyPr>
          <a:lstStyle>
            <a:lvl1pPr marL="228560" indent="-228560" algn="l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Side-channel secure MAC or AE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E.g., replace AES-CBC in Philips smart lamps to eliminate the side-channel weakness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Evaluation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multi-party computation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engines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Replace the plain Hash-then-MAC in CTR-then-</a:t>
            </a:r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[RSS17] for better bounds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4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24359" y="2466301"/>
            <a:ext cx="9144000" cy="184581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4000" y="4312122"/>
            <a:ext cx="9144000" cy="85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" name="标题 1"/>
          <p:cNvSpPr txBox="1">
            <a:spLocks/>
          </p:cNvSpPr>
          <p:nvPr/>
        </p:nvSpPr>
        <p:spPr>
          <a:xfrm>
            <a:off x="1182414" y="2549714"/>
            <a:ext cx="9485586" cy="18565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 algn="ctr" defTabSz="685783"/>
            <a:r>
              <a:rPr lang="en-US" altLang="zh-CN" sz="4800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icrosoft YaHei" charset="-122"/>
              </a:rPr>
              <a:t>Thank you!</a:t>
            </a:r>
          </a:p>
          <a:p>
            <a:pPr algn="ctr" defTabSz="685783"/>
            <a:r>
              <a:rPr lang="en-US" altLang="zh-CN" sz="4800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Questions or comments?</a:t>
            </a:r>
            <a:endParaRPr lang="zh-CN" altLang="zh-CN" sz="4800" dirty="0">
              <a:solidFill>
                <a:srgbClr val="9B0D14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36618" y="696148"/>
            <a:ext cx="1650144" cy="517121"/>
            <a:chOff x="2571750" y="2305050"/>
            <a:chExt cx="7107238" cy="2227263"/>
          </a:xfrm>
          <a:solidFill>
            <a:srgbClr val="374E7C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B0D14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9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"/>
    </mc:Choice>
    <mc:Fallback xmlns="">
      <p:transition spd="slow" advTm="231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299" objId="2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500" y="1392020"/>
            <a:ext cx="11595100" cy="5001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[BKP+18] Francesco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Berti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François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Koeune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Olivier Pereira, Thomas Peters,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and François-Xavier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Standaert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Ciphertext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integrity with misuse and leakage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: Definition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and efficient constructions with symmetric primitives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ASIACCS 2018.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BGM06]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Mihir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Bellare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Oded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Goldreich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and Anton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Mityagin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The Power of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Verification Queries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in Message Authentication and Authenticated Encryption.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ePrint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2004/309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[BPPS17] Francesco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Berti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Olivier Pereira, Thomas Peters, and François-Xavier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Standaert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On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leakage-resilient authenticated encryption with decryption leakages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FSE 2017.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CS16]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Benoît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Cogliati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and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Yannick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Seurin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EWCDM: An efficient, beyond-birthday secure, nonce-misuse resistant MAC. CRYPTO 2016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[DDNY18]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Nilanjan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Datta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Avijit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Dutta,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Mridul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Nandi, and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Kan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Yasuda. Encrypt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or decrypt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? To make a single-key beyond birthday secure nonce-based MAC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CRYPTO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2018.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[GR17]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Dahmun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Goudarzi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and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Matthieu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Rivain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How fast can higher-order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masking be 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in 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software?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Eurocrypt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2017.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  <a:p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[IMPS17]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Tetsu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Iwata, Kazuhiko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Minematsu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Thomas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Peyrin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, and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Yannick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>
                <a:solidFill>
                  <a:srgbClr val="9B0D14"/>
                </a:solidFill>
                <a:latin typeface="微软雅黑"/>
                <a:ea typeface="微软雅黑"/>
              </a:rPr>
              <a:t>Seurin</a:t>
            </a:r>
            <a:r>
              <a:rPr lang="en-US" altLang="zh-CN" dirty="0">
                <a:solidFill>
                  <a:srgbClr val="9B0D14"/>
                </a:solidFill>
                <a:latin typeface="微软雅黑"/>
                <a:ea typeface="微软雅黑"/>
              </a:rPr>
              <a:t>. ZMAC: A fast tweakable block cipher mode for highly secure message authentication. CRYPTO 2017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</a:t>
            </a:r>
            <a:endParaRPr lang="zh-CN" altLang="en-US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315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en-US" altLang="zh-CN" dirty="0">
              <a:solidFill>
                <a:srgbClr val="9B0D14"/>
              </a:solidFill>
              <a:latin typeface="微软雅黑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500" y="1392020"/>
            <a:ext cx="1159510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[LRW11] Moses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Liskov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Ronald L.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Rivest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and David Wagner. Tweakable block ciphers. Journal of Cryptology, 2011.</a:t>
            </a:r>
          </a:p>
          <a:p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[Min09] Kazuhiko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Minematsu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Beyond-birthday-bound security based on tweakable block cipher. FSE 2009.</a:t>
            </a:r>
          </a:p>
          <a:p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[MOSW15] Daniel P. Martin, Elisabeth Oswald,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Martijn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Stam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and Marcin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Wójcik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A leakage resilient MAC. IMACC 2015.</a:t>
            </a:r>
          </a:p>
          <a:p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[RSS17]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Dragos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Rotaru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Nigel P. Smart, and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Martijn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Stam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Modes of operation suitable for computing on encrypted data. FSE 2017.</a:t>
            </a:r>
          </a:p>
          <a:p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[RSWO17]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Eyal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Ronen,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Adi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Shamir, Achi-Or Weingarten, and Colin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O’Flynn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IoT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goes nuclear: Creating a ZigBee chain reaction. S&amp;P 2017.</a:t>
            </a:r>
          </a:p>
          <a:p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[ZBPB17] Jean Karim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Zinzindohoué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Karthikeyan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Bhargavan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Jonathan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Protzenko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, and Benjamin </a:t>
            </a:r>
            <a:r>
              <a:rPr lang="en-US" altLang="zh-CN" dirty="0" err="1" smtClean="0">
                <a:solidFill>
                  <a:srgbClr val="9B0D14"/>
                </a:solidFill>
                <a:latin typeface="微软雅黑"/>
                <a:ea typeface="微软雅黑"/>
              </a:rPr>
              <a:t>Beurdouche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 HACL*: A verified modern cryptographic library. CCS 2017</a:t>
            </a:r>
            <a:r>
              <a:rPr lang="en-US" altLang="zh-CN" dirty="0" smtClean="0">
                <a:solidFill>
                  <a:srgbClr val="9B0D14"/>
                </a:solidFill>
                <a:latin typeface="微软雅黑"/>
                <a:ea typeface="微软雅黑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Using collision resistant hashing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06516" y="44260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 flipV="1">
            <a:off x="4701309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5172817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172817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172817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59056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59056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59056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 bwMode="auto">
          <a:xfrm>
            <a:off x="5154345" y="5869981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1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Better efficiency: using universal hashing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06516" y="44260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 flipV="1">
            <a:off x="4701309" y="290597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5172817" y="306874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3600" b="1" kern="0" baseline="-25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172817" y="1711403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172817" y="46304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59056" y="2240956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59056" y="37372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59056" y="5331257"/>
            <a:ext cx="0" cy="49514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 bwMode="auto">
          <a:xfrm>
            <a:off x="5154345" y="5869981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2691846" y="3068747"/>
            <a:ext cx="704905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hk·M</a:t>
            </a:r>
            <a:r>
              <a:rPr lang="en-US" altLang="zh-CN" sz="3600" b="1" kern="0" baseline="-25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⊕</a:t>
            </a:r>
            <a:r>
              <a:rPr lang="en-US" altLang="zh-CN" sz="36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r>
              <a:rPr lang="en-US" altLang="zh-CN" sz="3600" b="1" kern="0" baseline="30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·M</a:t>
            </a:r>
            <a:r>
              <a:rPr lang="en-US" altLang="zh-CN" sz="3600" b="1" kern="0" baseline="-25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⊕…⊕</a:t>
            </a:r>
            <a:r>
              <a:rPr lang="en-US" altLang="zh-CN" sz="36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r>
              <a:rPr lang="en-US" altLang="zh-CN" sz="3600" b="1" kern="0" baseline="30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·M</a:t>
            </a:r>
            <a:r>
              <a:rPr lang="en-US" altLang="zh-CN" sz="3600" b="1" kern="0" baseline="-25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40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Nonce for better security: </a:t>
            </a:r>
            <a:r>
              <a:rPr lang="en-US" altLang="zh-CN" dirty="0" err="1" smtClean="0"/>
              <a:t>Wegman</a:t>
            </a:r>
            <a:r>
              <a:rPr lang="en-US" altLang="zh-CN" dirty="0" smtClean="0"/>
              <a:t>-Carter</a:t>
            </a:r>
            <a:endParaRPr lang="zh-CN" altLang="en-US" dirty="0"/>
          </a:p>
        </p:txBody>
      </p:sp>
      <p:sp>
        <p:nvSpPr>
          <p:cNvPr id="9" name="梯形 8"/>
          <p:cNvSpPr/>
          <p:nvPr/>
        </p:nvSpPr>
        <p:spPr>
          <a:xfrm flipV="1">
            <a:off x="5604946" y="3254484"/>
            <a:ext cx="2743200" cy="831273"/>
          </a:xfrm>
          <a:prstGeom prst="trapezoid">
            <a:avLst>
              <a:gd name="adj" fmla="val 660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6076454" y="3417257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3600" b="1" kern="0" baseline="-25000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076454" y="1955799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962693" y="2517147"/>
            <a:ext cx="0" cy="73733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962693" y="408575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827052" y="3205993"/>
            <a:ext cx="1532783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 bwMode="auto">
          <a:xfrm>
            <a:off x="3693353" y="3410330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</a:t>
            </a:r>
            <a:r>
              <a:rPr kumimoji="0" lang="en-US" altLang="zh-CN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9592" y="2517147"/>
            <a:ext cx="0" cy="66501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79592" y="4111157"/>
            <a:ext cx="0" cy="12201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 bwMode="auto">
          <a:xfrm>
            <a:off x="3674881" y="5372198"/>
            <a:ext cx="1800183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3674881" y="1955799"/>
            <a:ext cx="1800183" cy="45917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endParaRPr kumimoji="0" lang="zh-CN" altLang="en-US" sz="36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流程图: 或者 2"/>
          <p:cNvSpPr/>
          <p:nvPr/>
        </p:nvSpPr>
        <p:spPr>
          <a:xfrm>
            <a:off x="4287119" y="4414197"/>
            <a:ext cx="612648" cy="612648"/>
          </a:xfrm>
          <a:prstGeom prst="flowChar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899768" y="4720521"/>
            <a:ext cx="2076778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 bwMode="auto">
          <a:xfrm>
            <a:off x="5017846" y="5625061"/>
            <a:ext cx="7049054" cy="50572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Variants: [CS16,DDNY18,…]</a:t>
            </a:r>
            <a:endParaRPr lang="zh-CN" altLang="en-US" sz="3600" b="1" kern="0" baseline="-25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13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HMAC: Another approach for hashing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48" y="1332170"/>
            <a:ext cx="3015085" cy="5238834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8758264" y="5654291"/>
            <a:ext cx="3307611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(from IACR 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tikz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0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8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CBC: using a </a:t>
            </a:r>
            <a:r>
              <a:rPr lang="en-US" altLang="zh-CN" dirty="0" err="1" smtClean="0"/>
              <a:t>blockcipher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98" y="1658247"/>
            <a:ext cx="9695238" cy="45428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44999" y="5323354"/>
            <a:ext cx="1069871" cy="914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95299" y="5323354"/>
            <a:ext cx="1069871" cy="914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868260" y="5323354"/>
            <a:ext cx="1069871" cy="914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 bwMode="auto">
          <a:xfrm>
            <a:off x="5895312" y="5517382"/>
            <a:ext cx="3307611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(from IACR 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tikz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0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2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PMAC: using a (tweakable) </a:t>
            </a:r>
            <a:r>
              <a:rPr lang="en-US" altLang="zh-CN" dirty="0" err="1" smtClean="0"/>
              <a:t>blockcipher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44999" y="5323354"/>
            <a:ext cx="1069871" cy="914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95299" y="5323354"/>
            <a:ext cx="1069871" cy="914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868260" y="5323354"/>
            <a:ext cx="1069871" cy="914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 bwMode="auto">
          <a:xfrm>
            <a:off x="5895312" y="5517382"/>
            <a:ext cx="3307611" cy="7990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(from IACR 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tikz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2000" b="1" i="0" u="none" strike="noStrike" kern="0" cap="none" spc="0" normalizeH="0" baseline="-25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05" y="2067072"/>
            <a:ext cx="8977911" cy="30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5_Office 主题​​">
  <a:themeElements>
    <a:clrScheme name="山东大学配色">
      <a:dk1>
        <a:srgbClr val="9B0D14"/>
      </a:dk1>
      <a:lt1>
        <a:srgbClr val="FFFFFF"/>
      </a:lt1>
      <a:dk2>
        <a:srgbClr val="9B0D14"/>
      </a:dk2>
      <a:lt2>
        <a:srgbClr val="FFFFFF"/>
      </a:lt2>
      <a:accent1>
        <a:srgbClr val="3B3B3B"/>
      </a:accent1>
      <a:accent2>
        <a:srgbClr val="5C5C5C"/>
      </a:accent2>
      <a:accent3>
        <a:srgbClr val="929292"/>
      </a:accent3>
      <a:accent4>
        <a:srgbClr val="E9E9E9"/>
      </a:accent4>
      <a:accent5>
        <a:srgbClr val="E9E9E9"/>
      </a:accent5>
      <a:accent6>
        <a:srgbClr val="FFFFFF"/>
      </a:accent6>
      <a:hlink>
        <a:srgbClr val="FFFFFF"/>
      </a:hlink>
      <a:folHlink>
        <a:srgbClr val="FFFFFF"/>
      </a:folHlink>
    </a:clrScheme>
    <a:fontScheme name="王字主题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lnSpc>
            <a:spcPct val="118000"/>
          </a:lnSpc>
          <a:defRPr>
            <a:solidFill>
              <a:schemeClr val="accent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山东大学配色">
      <a:dk1>
        <a:srgbClr val="9B0D14"/>
      </a:dk1>
      <a:lt1>
        <a:srgbClr val="FFFFFF"/>
      </a:lt1>
      <a:dk2>
        <a:srgbClr val="9B0D14"/>
      </a:dk2>
      <a:lt2>
        <a:srgbClr val="FFFFFF"/>
      </a:lt2>
      <a:accent1>
        <a:srgbClr val="3B3B3B"/>
      </a:accent1>
      <a:accent2>
        <a:srgbClr val="5C5C5C"/>
      </a:accent2>
      <a:accent3>
        <a:srgbClr val="929292"/>
      </a:accent3>
      <a:accent4>
        <a:srgbClr val="E9E9E9"/>
      </a:accent4>
      <a:accent5>
        <a:srgbClr val="E9E9E9"/>
      </a:accent5>
      <a:accent6>
        <a:srgbClr val="FFFFFF"/>
      </a:accent6>
      <a:hlink>
        <a:srgbClr val="FFFFFF"/>
      </a:hlink>
      <a:folHlink>
        <a:srgbClr val="FFFFFF"/>
      </a:folHlink>
    </a:clrScheme>
    <a:fontScheme name="王字主题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ctr">
          <a:lnSpc>
            <a:spcPct val="118000"/>
          </a:lnSpc>
          <a:defRPr>
            <a:solidFill>
              <a:schemeClr val="accent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zhu_color_2">
      <a:dk1>
        <a:srgbClr val="000000"/>
      </a:dk1>
      <a:lt1>
        <a:srgbClr val="FFFFFF"/>
      </a:lt1>
      <a:dk2>
        <a:srgbClr val="00009E"/>
      </a:dk2>
      <a:lt2>
        <a:srgbClr val="F2F2F2"/>
      </a:lt2>
      <a:accent1>
        <a:srgbClr val="003760"/>
      </a:accent1>
      <a:accent2>
        <a:srgbClr val="FF0000"/>
      </a:accent2>
      <a:accent3>
        <a:srgbClr val="FFC619"/>
      </a:accent3>
      <a:accent4>
        <a:srgbClr val="384C00"/>
      </a:accent4>
      <a:accent5>
        <a:srgbClr val="003938"/>
      </a:accent5>
      <a:accent6>
        <a:srgbClr val="212167"/>
      </a:accent6>
      <a:hlink>
        <a:srgbClr val="C00000"/>
      </a:hlink>
      <a:folHlink>
        <a:srgbClr val="0070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2"/>
        </a:solidFill>
      </a:spPr>
      <a:bodyPr wrap="none" rtlCol="0">
        <a:spAutoFit/>
      </a:bodyPr>
      <a:lstStyle>
        <a:defPPr>
          <a:defRPr sz="1400" b="1" dirty="0" smtClean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1055</Words>
  <Application>Microsoft Office PowerPoint</Application>
  <PresentationFormat>宽屏</PresentationFormat>
  <Paragraphs>253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DengXian</vt:lpstr>
      <vt:lpstr>DengXian</vt:lpstr>
      <vt:lpstr>仿宋</vt:lpstr>
      <vt:lpstr>黑体</vt:lpstr>
      <vt:lpstr>楷体_GB2312</vt:lpstr>
      <vt:lpstr>宋体</vt:lpstr>
      <vt:lpstr>Microsoft YaHei</vt:lpstr>
      <vt:lpstr>Microsoft YaHei</vt:lpstr>
      <vt:lpstr>微软雅黑 Light</vt:lpstr>
      <vt:lpstr>Arial</vt:lpstr>
      <vt:lpstr>Cambria Math</vt:lpstr>
      <vt:lpstr>Comic Sans MS</vt:lpstr>
      <vt:lpstr>Georgia</vt:lpstr>
      <vt:lpstr>Times New Roman</vt:lpstr>
      <vt:lpstr>Wingdings</vt:lpstr>
      <vt:lpstr>5_Office 主题​​</vt:lpstr>
      <vt:lpstr>6_Office 主题​​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chun.guo.sc@gmail.com</cp:lastModifiedBy>
  <cp:revision>1021</cp:revision>
  <dcterms:created xsi:type="dcterms:W3CDTF">2019-09-25T02:48:03Z</dcterms:created>
  <dcterms:modified xsi:type="dcterms:W3CDTF">2020-10-19T06:50:24Z</dcterms:modified>
</cp:coreProperties>
</file>