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1"/>
  </p:sldMasterIdLst>
  <p:notesMasterIdLst>
    <p:notesMasterId r:id="rId55"/>
  </p:notesMasterIdLst>
  <p:sldIdLst>
    <p:sldId id="256" r:id="rId2"/>
    <p:sldId id="268" r:id="rId3"/>
    <p:sldId id="438" r:id="rId4"/>
    <p:sldId id="295" r:id="rId5"/>
    <p:sldId id="298" r:id="rId6"/>
    <p:sldId id="386" r:id="rId7"/>
    <p:sldId id="397" r:id="rId8"/>
    <p:sldId id="422" r:id="rId9"/>
    <p:sldId id="449" r:id="rId10"/>
    <p:sldId id="482" r:id="rId11"/>
    <p:sldId id="450" r:id="rId12"/>
    <p:sldId id="448" r:id="rId13"/>
    <p:sldId id="414" r:id="rId14"/>
    <p:sldId id="415" r:id="rId15"/>
    <p:sldId id="430" r:id="rId16"/>
    <p:sldId id="427" r:id="rId17"/>
    <p:sldId id="446" r:id="rId18"/>
    <p:sldId id="453" r:id="rId19"/>
    <p:sldId id="419" r:id="rId20"/>
    <p:sldId id="456" r:id="rId21"/>
    <p:sldId id="457" r:id="rId22"/>
    <p:sldId id="458" r:id="rId23"/>
    <p:sldId id="459" r:id="rId24"/>
    <p:sldId id="460" r:id="rId25"/>
    <p:sldId id="462" r:id="rId26"/>
    <p:sldId id="463" r:id="rId27"/>
    <p:sldId id="464" r:id="rId28"/>
    <p:sldId id="465" r:id="rId29"/>
    <p:sldId id="466" r:id="rId30"/>
    <p:sldId id="467" r:id="rId31"/>
    <p:sldId id="471" r:id="rId32"/>
    <p:sldId id="468" r:id="rId33"/>
    <p:sldId id="469" r:id="rId34"/>
    <p:sldId id="470" r:id="rId35"/>
    <p:sldId id="472" r:id="rId36"/>
    <p:sldId id="473" r:id="rId37"/>
    <p:sldId id="474" r:id="rId38"/>
    <p:sldId id="475" r:id="rId39"/>
    <p:sldId id="476" r:id="rId40"/>
    <p:sldId id="421" r:id="rId41"/>
    <p:sldId id="418" r:id="rId42"/>
    <p:sldId id="382" r:id="rId43"/>
    <p:sldId id="381" r:id="rId44"/>
    <p:sldId id="480" r:id="rId45"/>
    <p:sldId id="262" r:id="rId46"/>
    <p:sldId id="444" r:id="rId47"/>
    <p:sldId id="445" r:id="rId48"/>
    <p:sldId id="404" r:id="rId49"/>
    <p:sldId id="394" r:id="rId50"/>
    <p:sldId id="405" r:id="rId51"/>
    <p:sldId id="481" r:id="rId52"/>
    <p:sldId id="479" r:id="rId53"/>
    <p:sldId id="478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198"/>
    <a:srgbClr val="F5C7D6"/>
    <a:srgbClr val="E1CCF0"/>
    <a:srgbClr val="FF9900"/>
    <a:srgbClr val="990099"/>
    <a:srgbClr val="DD4477"/>
    <a:srgbClr val="22AA99"/>
    <a:srgbClr val="994499"/>
    <a:srgbClr val="316395"/>
    <a:srgbClr val="B8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1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1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9A1EF-54F7-4621-84FD-0B9332743841}" type="datetimeFigureOut">
              <a:rPr lang="en-IN" smtClean="0"/>
              <a:t>26-03-2019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59B5E-3D89-41A3-9510-824B69EBD9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4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413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78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06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9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5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2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7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3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4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0.png"/><Relationship Id="rId7" Type="http://schemas.openxmlformats.org/officeDocument/2006/relationships/image" Target="../media/image35.png"/><Relationship Id="rId12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90.png"/><Relationship Id="rId5" Type="http://schemas.openxmlformats.org/officeDocument/2006/relationships/image" Target="../media/image33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60.png"/><Relationship Id="rId7" Type="http://schemas.openxmlformats.org/officeDocument/2006/relationships/image" Target="../media/image96.png"/><Relationship Id="rId12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38.png"/><Relationship Id="rId5" Type="http://schemas.openxmlformats.org/officeDocument/2006/relationships/image" Target="../media/image94.png"/><Relationship Id="rId10" Type="http://schemas.openxmlformats.org/officeDocument/2006/relationships/image" Target="../media/image37.png"/><Relationship Id="rId4" Type="http://schemas.openxmlformats.org/officeDocument/2006/relationships/image" Target="../media/image93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00.png"/><Relationship Id="rId7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45.png"/><Relationship Id="rId5" Type="http://schemas.openxmlformats.org/officeDocument/2006/relationships/image" Target="../media/image108.png"/><Relationship Id="rId10" Type="http://schemas.openxmlformats.org/officeDocument/2006/relationships/image" Target="../media/image44.png"/><Relationship Id="rId4" Type="http://schemas.openxmlformats.org/officeDocument/2006/relationships/image" Target="../media/image107.png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1.png"/><Relationship Id="rId7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71.png"/><Relationship Id="rId7" Type="http://schemas.openxmlformats.org/officeDocument/2006/relationships/image" Target="../media/image1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51.png"/><Relationship Id="rId5" Type="http://schemas.openxmlformats.org/officeDocument/2006/relationships/image" Target="../media/image108.png"/><Relationship Id="rId10" Type="http://schemas.openxmlformats.org/officeDocument/2006/relationships/image" Target="../media/image50.png"/><Relationship Id="rId4" Type="http://schemas.openxmlformats.org/officeDocument/2006/relationships/image" Target="../media/image107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5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13" Type="http://schemas.openxmlformats.org/officeDocument/2006/relationships/image" Target="../media/image630.png"/><Relationship Id="rId3" Type="http://schemas.openxmlformats.org/officeDocument/2006/relationships/image" Target="../media/image530.png"/><Relationship Id="rId7" Type="http://schemas.openxmlformats.org/officeDocument/2006/relationships/image" Target="../media/image570.png"/><Relationship Id="rId12" Type="http://schemas.openxmlformats.org/officeDocument/2006/relationships/image" Target="../media/image620.png"/><Relationship Id="rId17" Type="http://schemas.openxmlformats.org/officeDocument/2006/relationships/image" Target="../media/image67.png"/><Relationship Id="rId2" Type="http://schemas.openxmlformats.org/officeDocument/2006/relationships/image" Target="../media/image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5" Type="http://schemas.openxmlformats.org/officeDocument/2006/relationships/image" Target="../media/image551.png"/><Relationship Id="rId15" Type="http://schemas.openxmlformats.org/officeDocument/2006/relationships/image" Target="../media/image65.png"/><Relationship Id="rId10" Type="http://schemas.openxmlformats.org/officeDocument/2006/relationships/image" Target="../media/image600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it bhila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32" y="3973925"/>
            <a:ext cx="1620683" cy="16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80320" y="676810"/>
            <a:ext cx="76158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K</a:t>
            </a:r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EY</a:t>
            </a:r>
            <a:r>
              <a:rPr lang="en-U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 A</a:t>
            </a:r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SSIGNMENT</a:t>
            </a:r>
            <a:r>
              <a:rPr lang="en-U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 S</a:t>
            </a:r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CHEME</a:t>
            </a:r>
            <a:r>
              <a:rPr lang="en-U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 </a:t>
            </a:r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WITH</a:t>
            </a:r>
            <a:r>
              <a:rPr lang="en-U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 </a:t>
            </a:r>
          </a:p>
          <a:p>
            <a:pPr algn="r"/>
            <a:r>
              <a:rPr lang="en-U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A</a:t>
            </a:r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UTHENTICATED</a:t>
            </a:r>
            <a:r>
              <a:rPr lang="en-US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 E</a:t>
            </a:r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  <a:ea typeface="Cambria Math" panose="02040503050406030204" pitchFamily="18" charset="0"/>
              </a:rPr>
              <a:t>NCRYPTION</a:t>
            </a:r>
            <a:endParaRPr lang="en-US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lumMod val="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2759" y="2464746"/>
            <a:ext cx="5929828" cy="132343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pPr algn="ctr"/>
            <a:r>
              <a:rPr lang="en-IN" sz="19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–:By:–</a:t>
            </a:r>
          </a:p>
          <a:p>
            <a:pPr algn="ctr"/>
            <a:r>
              <a:rPr lang="en-IN" sz="2200" i="1" u="sng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Suyash Kandele</a:t>
            </a:r>
            <a:r>
              <a:rPr lang="en-IN" sz="22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 and Souradyuti Paul</a:t>
            </a:r>
          </a:p>
          <a:p>
            <a:pPr algn="ctr"/>
            <a:r>
              <a:rPr lang="en-IN" sz="19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Indian Institute of Technology Bhilai</a:t>
            </a:r>
          </a:p>
          <a:p>
            <a:pPr algn="ctr"/>
            <a:r>
              <a:rPr lang="en-IN" sz="19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suyashk@iitbhilai.ac.in and souradyuti@iitbhilai.ac.in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86220" y="5828321"/>
            <a:ext cx="4802918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200" i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Fast Software Encryption (FSE) 2019</a:t>
            </a:r>
          </a:p>
          <a:p>
            <a:pPr algn="ctr"/>
            <a:r>
              <a:rPr lang="en-IN" sz="1900" i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Paris, France</a:t>
            </a:r>
          </a:p>
          <a:p>
            <a:pPr algn="ctr"/>
            <a:r>
              <a:rPr lang="en-IN" sz="1900" i="1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25–28 March 2019</a:t>
            </a:r>
          </a:p>
        </p:txBody>
      </p:sp>
    </p:spTree>
    <p:extLst>
      <p:ext uri="{BB962C8B-B14F-4D97-AF65-F5344CB8AC3E}">
        <p14:creationId xmlns:p14="http://schemas.microsoft.com/office/powerpoint/2010/main" val="33763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3607" y="812368"/>
                <a:ext cx="5486400" cy="27526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endParaRPr lang="en-US" sz="2400" b="1" i="0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𝓔</m:t>
                      </m:r>
                      <m:d>
                        <m:dPr>
                          <m:ctrlP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</m:d>
                    </m:oMath>
                  </m:oMathPara>
                </a14:m>
                <a:endParaRPr lang="en-US" sz="2000" b="1" i="1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𝓖𝓔𝓝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𝐟𝐨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𝒂𝒍𝒍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3"/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𝛀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7" y="812368"/>
                <a:ext cx="5486400" cy="2752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3608" y="289148"/>
            <a:ext cx="4620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An attack on Construction </a:t>
            </a:r>
            <a:r>
              <a:rPr lang="el-GR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IN" sz="28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0F2DCE-5343-44B3-9943-9E3B941BC037}"/>
                  </a:ext>
                </a:extLst>
              </p:cNvPr>
              <p:cNvSpPr/>
              <p:nvPr/>
            </p:nvSpPr>
            <p:spPr>
              <a:xfrm>
                <a:off x="6211995" y="812368"/>
                <a:ext cx="5610664" cy="34592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763" lvl="1"/>
                <a:endParaRPr lang="en-US" sz="2400" b="1" i="0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𝓓𝓔𝓡</m:t>
                      </m:r>
                      <m:d>
                        <m:dPr>
                          <m:ctrlP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𝒑𝒖𝒃</m:t>
                          </m:r>
                        </m:e>
                      </m:d>
                    </m:oMath>
                  </m:oMathPara>
                </a14:m>
                <a:endParaRPr lang="en-US" sz="20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𝓓</m:t>
                      </m:r>
                      <m:d>
                        <m:dPr>
                          <m:ctrlP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u="sng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𝒑𝒖𝒃</m:t>
                          </m:r>
                        </m:e>
                      </m:d>
                    </m:oMath>
                  </m:oMathPara>
                </a14:m>
                <a:endParaRPr lang="en-US" sz="20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𝒆𝒙𝒕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𝒄𝒊𝒑𝒉𝒆𝒓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𝛀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0F2DCE-5343-44B3-9943-9E3B941BC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995" y="812368"/>
                <a:ext cx="5610664" cy="3459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DC57F070-737E-418D-9F2C-FDC54EA2E3B3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3D12EFD9-F6D6-40B5-BFA5-D9BAB2C8C0CD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B9DCA8D2-7F43-47C1-9FA2-560F4DD95F09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2051F798-FCC6-42FE-B707-A2E88F0F9B3F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BC766093-F7AE-4C97-9476-C5EEAF420DC1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E7B52F35-F7DB-4DFE-A0C4-4765E7F34E46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1A4EADB8-D83A-47DF-9ACB-25DA212A2381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5043FD2D-15FE-4528-BBC6-4801B40C1BAC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9CCB9642-484D-4FC3-A9B0-1FB32314532E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1FD627-2D7D-47D6-93B1-42525CC0A509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3E64A3-20F3-4115-8003-2BE9104F5B64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9341285-7B97-449C-89B4-98B9F253F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73" y="3936461"/>
            <a:ext cx="548640" cy="5486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09F815-38BA-4788-A5C9-EE837140B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69" y="4885053"/>
            <a:ext cx="548640" cy="5486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6F2ECBA-8908-4CAB-853C-2B20C28C2D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71" y="5833646"/>
            <a:ext cx="548640" cy="54864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56BFA5F-2765-4AB8-87AD-354D8A7B6470}"/>
              </a:ext>
            </a:extLst>
          </p:cNvPr>
          <p:cNvCxnSpPr>
            <a:cxnSpLocks/>
            <a:stCxn id="29" idx="2"/>
            <a:endCxn id="30" idx="0"/>
          </p:cNvCxnSpPr>
          <p:nvPr/>
        </p:nvCxnSpPr>
        <p:spPr>
          <a:xfrm flipH="1">
            <a:off x="4484691" y="5433693"/>
            <a:ext cx="398098" cy="39995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013088-5DEE-42E3-8C9C-E0516659A427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4086593" y="4485101"/>
            <a:ext cx="796196" cy="3999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D6C227-90B9-4927-A59B-DF718E8007DA}"/>
                  </a:ext>
                </a:extLst>
              </p:cNvPr>
              <p:cNvSpPr/>
              <p:nvPr/>
            </p:nvSpPr>
            <p:spPr>
              <a:xfrm>
                <a:off x="2992088" y="4284967"/>
                <a:ext cx="130286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763" lvl="1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User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endParaRPr lang="en-IN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D6C227-90B9-4927-A59B-DF718E800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88" y="4284967"/>
                <a:ext cx="130286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C3A7E15-2B34-4F58-AF47-9DBCD7CA2CCD}"/>
                  </a:ext>
                </a:extLst>
              </p:cNvPr>
              <p:cNvSpPr/>
              <p:nvPr/>
            </p:nvSpPr>
            <p:spPr>
              <a:xfrm>
                <a:off x="3388694" y="6176047"/>
                <a:ext cx="130286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763" lvl="1"/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User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endParaRPr lang="en-IN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C3A7E15-2B34-4F58-AF47-9DBCD7CA2C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694" y="6176047"/>
                <a:ext cx="130286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A796A31-B5E3-44F2-AE85-5361B4092E64}"/>
                  </a:ext>
                </a:extLst>
              </p:cNvPr>
              <p:cNvSpPr/>
              <p:nvPr/>
            </p:nvSpPr>
            <p:spPr>
              <a:xfrm>
                <a:off x="5426040" y="4936555"/>
                <a:ext cx="6765960" cy="14144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1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1313" lvl="1" indent="-33655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I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</m:oMath>
                </a14:m>
                <a:r>
                  <a:rPr lang="en-I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1313" lvl="1" indent="-33655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  <m:sup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1313" lvl="1" indent="-33655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Encrypt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  <m:sup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  <m:sup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I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sSubSup>
                      <m:sSubSup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  <m:sup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I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I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I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d>
                      <m:d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IN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𝛀</m:t>
                                </m:r>
                              </m:e>
                            </m:d>
                          </m:sup>
                        </m:sSup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  <m:sup>
                            <m:r>
                              <a:rPr lang="en-IN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1313" lvl="1" indent="-336550">
                  <a:buFont typeface="+mj-lt"/>
                  <a:buAutoNum type="arabicPeriod"/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I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on Cloud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  <m:sup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I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sSubSup>
                      <m:sSubSupPr>
                        <m:ctrlP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  <m:sup>
                        <m:r>
                          <a:rPr lang="en-I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A796A31-B5E3-44F2-AE85-5361B4092E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40" y="4936555"/>
                <a:ext cx="6765960" cy="14144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C06303E0-3FF0-45C3-B2EC-A5FB8372B2C5}"/>
              </a:ext>
            </a:extLst>
          </p:cNvPr>
          <p:cNvCxnSpPr>
            <a:stCxn id="28" idx="3"/>
            <a:endCxn id="30" idx="3"/>
          </p:cNvCxnSpPr>
          <p:nvPr/>
        </p:nvCxnSpPr>
        <p:spPr>
          <a:xfrm>
            <a:off x="4360913" y="4210781"/>
            <a:ext cx="398098" cy="1897185"/>
          </a:xfrm>
          <a:prstGeom prst="curvedConnector3">
            <a:avLst>
              <a:gd name="adj1" fmla="val 27110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0435C4B-3A11-4BDC-97D8-C1FDC6443BE5}"/>
                  </a:ext>
                </a:extLst>
              </p:cNvPr>
              <p:cNvSpPr/>
              <p:nvPr/>
            </p:nvSpPr>
            <p:spPr>
              <a:xfrm>
                <a:off x="4060015" y="3688836"/>
                <a:ext cx="130286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76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b="1" i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IN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IN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IN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0435C4B-3A11-4BDC-97D8-C1FDC6443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015" y="3688836"/>
                <a:ext cx="130286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3867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uiExpand="1" build="p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3607" y="2261554"/>
                <a:ext cx="5486400" cy="42915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endParaRPr lang="en-US" sz="2400" b="1" i="0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𝓔</m:t>
                      </m:r>
                      <m:d>
                        <m:dPr>
                          <m:ctrlP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</m:d>
                    </m:oMath>
                  </m:oMathPara>
                </a14:m>
                <a:endParaRPr lang="en-US" sz="2000" b="1" i="1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𝓖𝓔𝓝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𝐟𝐨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𝒂𝒍𝒍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3"/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𝛀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𝐟𝐨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𝒂𝒍𝒍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3"/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𝒂𝒍𝒍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𝒔𝒖𝒄𝒄</m:t>
                    </m:r>
                    <m:d>
                      <m:dPr>
                        <m:ctrlP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3"/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𝒇𝒐𝒓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𝒂𝒍𝒍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∈↓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3"/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sSub>
                      <m:sSubPr>
                        <m:ctrlP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  <m:sSub>
                      <m:sSubPr>
                        <m:ctrlP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sSub>
                      <m:sSubPr>
                        <m:ctrlP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IN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sSub>
                      <m:sSubPr>
                        <m:ctrlPr>
                          <a:rPr lang="en-I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I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IN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sub>
                    </m:sSub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7" y="2261554"/>
                <a:ext cx="5486400" cy="42915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3608" y="289148"/>
            <a:ext cx="6393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A secure construction: Construction </a:t>
            </a:r>
            <a:r>
              <a:rPr lang="en-IN" sz="2800" b="1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0F2DCE-5343-44B3-9943-9E3B941BC037}"/>
                  </a:ext>
                </a:extLst>
              </p:cNvPr>
              <p:cNvSpPr/>
              <p:nvPr/>
            </p:nvSpPr>
            <p:spPr>
              <a:xfrm>
                <a:off x="6211995" y="2261554"/>
                <a:ext cx="5610664" cy="3767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763" lvl="1"/>
                <a:endParaRPr lang="en-US" sz="2400" b="1" i="0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𝓓𝓔𝓡</m:t>
                      </m:r>
                      <m:d>
                        <m:dPr>
                          <m:ctrlP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𝒑𝒖𝒃</m:t>
                          </m:r>
                        </m:e>
                      </m:d>
                    </m:oMath>
                  </m:oMathPara>
                </a14:m>
                <a:endParaRPr lang="en-US" sz="20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𝓓</m:t>
                      </m:r>
                      <m:d>
                        <m:dPr>
                          <m:ctrlP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u="sng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𝒑𝒖𝒃</m:t>
                          </m:r>
                        </m:e>
                      </m:d>
                    </m:oMath>
                  </m:oMathPara>
                </a14:m>
                <a:endParaRPr lang="en-US" sz="20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𝒆𝒙𝒕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IN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𝒕𝒂𝒈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IN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𝒆𝒙𝒕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𝒄𝒊𝒑𝒉𝒆𝒓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𝛀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0F2DCE-5343-44B3-9943-9E3B941BC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995" y="2261554"/>
                <a:ext cx="5610664" cy="3767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DD4B0-C929-4E49-9010-D1FE9BEBCDD9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natural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KAS-AE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scheme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constructed using the KAS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𝓖𝓔𝓝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𝓓𝓔𝓡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AE scheme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𝑮𝑬𝑵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DD4B0-C929-4E49-9010-D1FE9BEBC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923CCD8F-4214-4255-9148-BEE709D8D9B9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421F5D4B-107D-45B1-B7E0-FF3798C8E975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67CE8EF9-EE1B-4891-A591-45F1E46CDD34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F7578606-0CBE-4234-AB00-23D2155D769C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5A040C58-D1CB-4958-84AC-EE23083AAA46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E75F33E3-01E8-4220-8DBA-19D7EAAC4533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64125A0D-31A1-451E-B896-17E20E4D52CE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71E2361A-3D2E-43AD-8B16-8EB67C76D35B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8B7F87CF-2EF0-4D74-AA97-3E8331EF4995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A4D409-2A67-4C55-B519-00524D5B5F94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F566F6-215B-46F6-8CB3-F2B139D47A5B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1A1C657-EEB3-449E-892A-504D58362AF6}"/>
              </a:ext>
            </a:extLst>
          </p:cNvPr>
          <p:cNvSpPr/>
          <p:nvPr/>
        </p:nvSpPr>
        <p:spPr>
          <a:xfrm>
            <a:off x="1719053" y="4876802"/>
            <a:ext cx="2021677" cy="494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970541-0D6C-42C5-993C-816C841622DB}"/>
              </a:ext>
            </a:extLst>
          </p:cNvPr>
          <p:cNvSpPr/>
          <p:nvPr/>
        </p:nvSpPr>
        <p:spPr>
          <a:xfrm>
            <a:off x="3740730" y="4800720"/>
            <a:ext cx="1422398" cy="646331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4763" lvl="1"/>
            <a:r>
              <a:rPr lang="en-US" b="1" i="1" dirty="0">
                <a:solidFill>
                  <a:srgbClr val="FF0000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Memory Inefficient</a:t>
            </a:r>
            <a:endParaRPr lang="en-I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487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data are not an integral part of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</a:p>
          <a:p>
            <a:pPr algn="just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Forgery is possible.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we need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combined with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Trivial combination is insecure.</a:t>
            </a:r>
          </a:p>
          <a:p>
            <a:pPr algn="just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Secure combination is Memory Inefficient.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3212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Problem Statement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C79ECF-0276-41DA-AA17-EED8379D167C}"/>
              </a:ext>
            </a:extLst>
          </p:cNvPr>
          <p:cNvSpPr/>
          <p:nvPr/>
        </p:nvSpPr>
        <p:spPr>
          <a:xfrm>
            <a:off x="489954" y="4116893"/>
            <a:ext cx="11212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construct a secure KAS-AE scheme that solves HAC problem more efficiently than the simple combination of KAS and AE executed in that order?</a:t>
            </a:r>
            <a:endParaRPr lang="en-IN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I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7B1DB9D1-0819-4B2E-83E5-93119C17B246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FDB1E6D8-9453-4DE5-B837-F4BF350FA63F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E6F4A824-F0C5-485D-AF35-DE11B33E5867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7E8C806B-6A24-4B2C-8A47-395BAE02AF41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BACEB499-2B08-4242-9EE4-879773B45918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B12B3026-9C78-4596-9423-D553F752139F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6190CBF9-3D59-4B40-BFB6-58402E9F36E1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C211A275-4505-4092-9132-66A0DF2ED4CA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0230CEA9-C43C-4FE6-A420-8040D9D34DAD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11B69B-62C3-4C21-9138-9068201F7FAB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F038C-035E-454D-9423-47D16FCEF449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230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Assignment Scheme with Authenticated Encryption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 Generation Scheme.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required for Encryption and Decryption of a file can be obtained by an authorized user.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encryption and authentication is an integral part.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Achieves: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Authenticity.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Overview</a:t>
            </a: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7B3205C1-BE07-4C8B-8A73-3482E6EAB9FB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5E8C7660-5DC4-4047-BA23-315AB981FAD6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C52EACFF-55B4-4ABC-8993-4731FAA327AE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2AF4E7DE-C698-4A69-9FA8-AF0735E9B5D8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6BBC1C73-3AE3-4666-B819-67F2E99EEAD9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48C23F47-E425-4D43-9C69-2B155994F1EF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1A1939F7-C055-4B27-A16F-F836A61A812E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21E9005A-3BCD-43F7-B8D4-B2C5428666FA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7878F97B-FB5D-49A9-BBCC-B222A7D58F55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2092BE-E6B1-4D85-A212-B02E060C98CA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0C59030-9EEB-432C-A622-382664022077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(11)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95794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3608" y="812368"/>
                <a:ext cx="11208438" cy="48936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Encryption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Generation of keys &amp; secret information for each user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Encryption of files for each user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Generating the public values for the system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of keys &amp; secret information to each user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derivation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Re-computation of decryption key of an inferior node by a superior node 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</a:t>
                </a: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 and verification of ciphertext corresponding to the same node or an inferior node.</a:t>
                </a: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4893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3608" y="289148"/>
            <a:ext cx="25170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Functionalities</a:t>
            </a: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8B82AEC1-C3F6-459C-ADC0-B62DE4917E19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967D3529-D1FE-4728-B20F-5FCBAB864173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1BE87384-9382-49F3-AB48-D5723559CE8B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F087A6D7-D947-460B-9B34-DA69AD4AF48C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07EF0DF1-B62C-4B84-808A-2A7B44D11DF9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85E12D2C-932E-43AB-B01E-E5BC2C30A082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8CF65045-4CBD-41BD-BD4D-3A3A82F3E2B5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EED1A5FA-C13F-4BA7-82F8-9EA47E3B01A8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C6058BF-0360-4DC3-9F92-120205CF791A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1365EC-80D3-47A1-A6A4-DD1C68213289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238D81-2AED-4501-A8EF-03353F3EF18F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18601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3608" y="812368"/>
                <a:ext cx="11208438" cy="526297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Syntax:</a:t>
                </a:r>
              </a:p>
              <a:p>
                <a:pPr algn="just"/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security parameter. A KAS-AE scheme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over a PPT setup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𝓢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satisfies the following conditions:</a:t>
                </a:r>
              </a:p>
              <a:p>
                <a:pPr algn="just"/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PPT setup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𝓢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outputs the parameter value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sets of access graphs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𝚪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sets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𝕂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𝕄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denoting </a:t>
                </a:r>
                <a:r>
                  <a:rPr lang="en-IN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key, message</a:t>
                </a: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IN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ciphertext</a:t>
                </a: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</a:t>
                </a: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respectively.</a:t>
                </a:r>
              </a:p>
              <a:p>
                <a:pPr marL="457200" indent="-457200" algn="just">
                  <a:buFont typeface="+mj-lt"/>
                  <a:buAutoNum type="arabicPeriod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+mj-lt"/>
                  <a:buAutoNum type="arabicPeriod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PPT encryption algorithm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takes an inputs the parameter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graph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𝐆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𝚪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vector of files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lang="en-IN" sz="24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outputs the private information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𝐒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key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public information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𝐩𝐮𝐛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24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 algn="just"/>
                <a:r>
                  <a:rPr lang="en-IN" sz="2400" b="1" dirty="0">
                    <a:solidFill>
                      <a:schemeClr val="accent1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𝜫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2400" b="1" dirty="0">
                  <a:solidFill>
                    <a:schemeClr val="accent1">
                      <a:lumMod val="50000"/>
                    </a:schemeClr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 algn="just"/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5262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3608" y="289148"/>
            <a:ext cx="3373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Formal Definition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(1)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9B236D28-7475-455A-9592-F20806AFF6F6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2E61EDBB-9928-4276-9C2F-9DCA9DD90ACD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91662326-C146-4438-AD12-4FEE9EFC617B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6E789791-3A84-49B4-BECD-1025C1DF0C85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51C8B091-1219-4ED7-9251-496AB5C12125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113F0208-983C-4951-BEF4-2501B495E0C0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1EA38617-1127-48A7-8100-57EBCAD048BB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0B05B783-7F07-459F-90FF-1D0B218EF164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7235B1C6-7BB9-4F9B-B1A2-F22F18C18245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CFED09-49F7-4AA1-BF34-B75F0640C1F3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23FA0B-2BBE-4CB8-AC18-388E23CC6EFD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(13)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42894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3608" y="812368"/>
                <a:ext cx="11208438" cy="45243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Syntax (cont.):</a:t>
                </a:r>
              </a:p>
              <a:p>
                <a:pPr lvl="1" algn="just"/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+mj-lt"/>
                  <a:buAutoNum type="arabicPeriod" startAt="3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Deterministic key-derive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takes the parameter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graph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𝐆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𝚪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two nodes </a:t>
                </a:r>
                <a14:m>
                  <m:oMath xmlns:m="http://schemas.openxmlformats.org/officeDocument/2006/math"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private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public information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outputs the decryption key of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algn="just"/>
                <a:r>
                  <a:rPr lang="en-I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𝐊</m:t>
                        </m:r>
                      </m:e>
                      <m:sub>
                        <m:r>
                          <a:rPr lang="en-IN" sz="24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IN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≔</m:t>
                    </m:r>
                    <m:r>
                      <a:rPr lang="en-IN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2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/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+mj-lt"/>
                  <a:buAutoNum type="arabicPeriod" startAt="4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Deterministic decryption algorithm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takes the parameter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graph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𝐆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𝚪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two nodes </a:t>
                </a:r>
                <a14:m>
                  <m:oMath xmlns:m="http://schemas.openxmlformats.org/officeDocument/2006/math"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private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public information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outputs the file corresponding to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algn="just"/>
                <a:r>
                  <a:rPr lang="en-I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b>
                        <m:r>
                          <a:rPr lang="en-IN" sz="24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IN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≔</m:t>
                    </m:r>
                    <m:r>
                      <a:rPr lang="en-IN" sz="2400" b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I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IN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2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45243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3608" y="289148"/>
            <a:ext cx="3373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Formal Definition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(2)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93D9A2E1-1379-4493-A44B-9E3672D240AE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0EB80716-0D20-4C4B-BBA2-02BC399F5B22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BFC37786-585D-488E-BA7A-35E9673EE5C9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2EEF027C-D6DF-4D86-BACE-27031C7C4453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2238CB7D-B73F-4559-A84C-214247E37027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1B0FD138-E762-4802-87C7-43BBB5396263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6139D7CC-49C6-44E8-809A-7B56EA72627C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7A782AB5-BFF9-4251-BCB0-F2C6CB07CC5C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4C2B7A3-DCA2-4825-A21D-E1DB3452C4D2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CFCC36-5EBF-4E8D-9342-429C7F35C5D0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D701B1-0460-48A0-8E9C-1548B1AA8127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(14)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500343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3608" y="812368"/>
                <a:ext cx="11208438" cy="5285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Correctness:</a:t>
                </a: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𝐆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𝚪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𝕄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</m:d>
                      </m:sup>
                    </m:sSup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Suppose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  <m:r>
                          <a:rPr lang="en-I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𝐊</m:t>
                        </m:r>
                        <m:r>
                          <a:rPr lang="en-I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𝐩𝐮𝐛</m:t>
                        </m:r>
                      </m:e>
                    </m:d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:=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𝒑𝒂𝒓𝒂𝒎𝒔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correct if for all nodes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all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𝑮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𝚪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𝒑𝒂𝒓𝒂𝒎𝒔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d>
                      <m:d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𝒑𝒂𝒓𝒂𝒎𝒔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I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I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Security:</a:t>
                </a: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 Recovery					: KR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Privacy							: IND-PRV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Tag Consistency				: INT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528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3608" y="289148"/>
            <a:ext cx="3373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Formal Definition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(3)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0EDB1C79-BA92-48F6-A882-A2D1F2A19D87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D3AD40E7-062E-42B7-A9C3-58D1B527CB38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9889EAA8-5EFD-4171-8DC1-C58FA4BC02FD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DFD03FE2-19C8-424A-BC7C-6704E2A68E79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08D9890D-D8CD-4CA6-906E-F15585A7C35A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E8B068BC-5114-4248-B98E-47641873AAAB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C675BB8E-4164-45E0-BA8C-CC51D73B2BDE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C930FDDD-706F-4F39-844E-BEBA70B2FA24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C9EF9A1F-EC5B-4751-B153-25624835748D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1C3A02-D282-4FD9-93B8-11BA2A5F1454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E200C1-3D89-444A-AEAF-288AAD643C3A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(15)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51058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KAS-AE-chain scheme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type of KAS-AE, where the access graph is a totally ordered set.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Modified chain partition algorithm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Partition the access graph into disjoint chains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KAS-AE-chains corresponding to these chains.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Securely join these KAS-AE-chains to form the KAS-AE for the full access graph.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Constructions: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A (Based on KAS-chain and AE)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B (Based on MLE)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C (Based on APE Authenticated Encryption)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D (Based on FP Hash Mode of Operation)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8137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Method-1: Constructing KAS-AE from KAS-AE-chain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8F402408-D245-4380-9DFD-DFA8528091CD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7FAB1537-AE7A-45DC-B3B6-24F9EC3B4535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AA42A92A-1523-4DE1-9652-0404225514D3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0D3E58E2-F64E-4E71-A9D5-16959434BC59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7D5D22FB-8B99-4296-93F7-DF46111584F7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9A882EB8-3009-4D74-B9F8-A27C34596E4D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CDD31367-C996-4CE4-9BF7-68D414C9F349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E138A730-2C2D-4869-B45A-3F73E611C211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753166-63B3-4239-938E-A8D0EC7C0D2E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DF7C3C-2D39-4EF3-B15D-595A6FE89D3B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(16)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4755828A-07CE-470B-B409-457EFC95E15C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32739401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608" y="289148"/>
                <a:ext cx="562250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KAS-AE-chain: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𝑪𝒉𝒂𝒊𝒏</m:t>
                        </m:r>
                      </m:sub>
                    </m:sSub>
                  </m:oMath>
                </a14:m>
                <a:endParaRPr lang="en-IN" sz="2800" i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ritannic Bold" panose="020B0903060703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289148"/>
                <a:ext cx="5622501" cy="523220"/>
              </a:xfrm>
              <a:prstGeom prst="rect">
                <a:avLst/>
              </a:prstGeom>
              <a:blipFill>
                <a:blip r:embed="rId3"/>
                <a:stretch>
                  <a:fillRect l="-2603" t="-12791" b="-383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6249" y="4896757"/>
                <a:ext cx="187118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 access graph with 3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their corresponding files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49" y="4896757"/>
                <a:ext cx="1871189" cy="1323439"/>
              </a:xfrm>
              <a:prstGeom prst="rect">
                <a:avLst/>
              </a:prstGeom>
              <a:blipFill>
                <a:blip r:embed="rId4"/>
                <a:stretch>
                  <a:fillRect t="-1843" r="-5537" b="-64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B9BC097E-02CA-459E-8907-78F29B383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257" y="1859647"/>
            <a:ext cx="1458686" cy="2935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5A6393-0214-4ED1-80BE-E6BE11307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004" y="2690591"/>
            <a:ext cx="1458686" cy="21045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DE88CE-6948-4ED8-8940-2575EABBC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20" y="2777677"/>
            <a:ext cx="805544" cy="20174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9DA9B30-9FF2-4143-B212-0A12A8C476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2488" y="2051963"/>
            <a:ext cx="5072740" cy="27431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/>
              <p:nvPr/>
            </p:nvSpPr>
            <p:spPr>
              <a:xfrm>
                <a:off x="2172489" y="4896757"/>
                <a:ext cx="507274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G is shown on the left hand side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89" y="4896757"/>
                <a:ext cx="5072740" cy="601447"/>
              </a:xfrm>
              <a:prstGeom prst="rect">
                <a:avLst/>
              </a:prstGeom>
              <a:blipFill>
                <a:blip r:embed="rId9"/>
                <a:stretch>
                  <a:fillRect t="-1010" r="-360" b="-151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/>
              <p:nvPr/>
            </p:nvSpPr>
            <p:spPr>
              <a:xfrm>
                <a:off x="7380280" y="4896757"/>
                <a:ext cx="2264135" cy="8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𝒟ℰℛ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280" y="4896757"/>
                <a:ext cx="2264135" cy="847668"/>
              </a:xfrm>
              <a:prstGeom prst="rect">
                <a:avLst/>
              </a:prstGeom>
              <a:blipFill>
                <a:blip r:embed="rId10"/>
                <a:stretch>
                  <a:fillRect t="-2878" b="-71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/>
              <p:nvPr/>
            </p:nvSpPr>
            <p:spPr>
              <a:xfrm>
                <a:off x="9779465" y="4896757"/>
                <a:ext cx="2264135" cy="84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465" y="4896757"/>
                <a:ext cx="2264135" cy="847668"/>
              </a:xfrm>
              <a:prstGeom prst="rect">
                <a:avLst/>
              </a:prstGeom>
              <a:blipFill>
                <a:blip r:embed="rId11"/>
                <a:stretch>
                  <a:fillRect t="-2878" b="-71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KAS-chain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𝓖𝓔𝓝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𝓓𝓔𝓡</m:t>
                        </m:r>
                      </m:e>
                    </m:d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𝑮𝑬𝑵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8309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635AC058-BA8A-4DD2-82B5-13F048A66245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3931AEC8-934D-45E3-99A0-B42B89F859DE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26909E05-DBC8-4EC7-8C40-6C84ABB2E51C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AA71D155-D49C-412A-B0DB-80D83D738E48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3" name="Flowchart: Manual Operation 10">
            <a:extLst>
              <a:ext uri="{FF2B5EF4-FFF2-40B4-BE49-F238E27FC236}">
                <a16:creationId xmlns:a16="http://schemas.microsoft.com/office/drawing/2014/main" id="{E64D0AAA-53D8-48C5-9BA6-F8BA43A4A964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34" name="Flowchart: Manual Operation 10">
            <a:extLst>
              <a:ext uri="{FF2B5EF4-FFF2-40B4-BE49-F238E27FC236}">
                <a16:creationId xmlns:a16="http://schemas.microsoft.com/office/drawing/2014/main" id="{AFC83227-E0FF-4D1F-93B3-EF9461D9E2F1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35" name="Flowchart: Manual Operation 10">
            <a:extLst>
              <a:ext uri="{FF2B5EF4-FFF2-40B4-BE49-F238E27FC236}">
                <a16:creationId xmlns:a16="http://schemas.microsoft.com/office/drawing/2014/main" id="{AF368BB1-24DF-4395-A61A-9958DCDFBAD6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36" name="Trapezoid 35">
            <a:extLst>
              <a:ext uri="{FF2B5EF4-FFF2-40B4-BE49-F238E27FC236}">
                <a16:creationId xmlns:a16="http://schemas.microsoft.com/office/drawing/2014/main" id="{2287A34D-B1DE-4425-8108-BD6F482FB019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771BA1-5B92-4135-BB7D-8C0356AEBFD6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E81722-3F4F-40FC-9E7D-5262A69C3D29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lowchart: Manual Operation 10">
            <a:extLst>
              <a:ext uri="{FF2B5EF4-FFF2-40B4-BE49-F238E27FC236}">
                <a16:creationId xmlns:a16="http://schemas.microsoft.com/office/drawing/2014/main" id="{FF9BC418-0AEE-4974-8D9B-C647189EF574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29093794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25815"/>
            <a:ext cx="11208438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400" b="1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b="1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KAS-AE Definition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b="1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KAS-AE </a:t>
            </a:r>
            <a:r>
              <a:rPr lang="en-IN" sz="22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Constructions</a:t>
            </a:r>
            <a:endParaRPr lang="en-IN" sz="22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b="1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b="1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IN" sz="2200" b="1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22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200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608" y="289148"/>
            <a:ext cx="13179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Outline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92D6D6D8-5B3A-4FA3-8627-582E74D146A8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983BBB-8A28-40D6-9FBE-049B2CDA1AB6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7" name="Flowchart: Manual Operation 10">
            <a:extLst>
              <a:ext uri="{FF2B5EF4-FFF2-40B4-BE49-F238E27FC236}">
                <a16:creationId xmlns:a16="http://schemas.microsoft.com/office/drawing/2014/main" id="{2E6181E4-629E-4FF2-8B73-C967A68A7FD8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8" name="Flowchart: Manual Operation 10">
            <a:extLst>
              <a:ext uri="{FF2B5EF4-FFF2-40B4-BE49-F238E27FC236}">
                <a16:creationId xmlns:a16="http://schemas.microsoft.com/office/drawing/2014/main" id="{5D8C6E70-7EC0-4F23-9A26-3B61F0F3A2F7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9" name="Flowchart: Manual Operation 10">
            <a:extLst>
              <a:ext uri="{FF2B5EF4-FFF2-40B4-BE49-F238E27FC236}">
                <a16:creationId xmlns:a16="http://schemas.microsoft.com/office/drawing/2014/main" id="{CDBFE6C0-0B8C-4239-B6D4-73FA3C78B816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0" name="Flowchart: Manual Operation 10">
            <a:extLst>
              <a:ext uri="{FF2B5EF4-FFF2-40B4-BE49-F238E27FC236}">
                <a16:creationId xmlns:a16="http://schemas.microsoft.com/office/drawing/2014/main" id="{B1B1FF66-9DFE-4398-9F34-260F6965ED79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4ABB1D13-9E84-4FF2-B167-250D633BFDB8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12" name="Flowchart: Manual Operation 10">
            <a:extLst>
              <a:ext uri="{FF2B5EF4-FFF2-40B4-BE49-F238E27FC236}">
                <a16:creationId xmlns:a16="http://schemas.microsoft.com/office/drawing/2014/main" id="{E7999B88-4242-4D4C-8A9C-0E159C8E3B78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3" name="Flowchart: Manual Operation 10">
            <a:extLst>
              <a:ext uri="{FF2B5EF4-FFF2-40B4-BE49-F238E27FC236}">
                <a16:creationId xmlns:a16="http://schemas.microsoft.com/office/drawing/2014/main" id="{1CE62F83-7C75-4D48-AADE-65EE93B611B0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6395A254-CBE4-4D18-AFE3-67EF2EB49E0A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11430004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608" y="289148"/>
                <a:ext cx="564494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KAS-AE-chain: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𝑪𝒉𝒂𝒊𝒏</m:t>
                        </m:r>
                      </m:sub>
                    </m:sSub>
                  </m:oMath>
                </a14:m>
                <a:endParaRPr lang="en-IN" sz="2800" i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ritannic Bold" panose="020B0903060703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289148"/>
                <a:ext cx="5644943" cy="523220"/>
              </a:xfrm>
              <a:prstGeom prst="rect">
                <a:avLst/>
              </a:prstGeom>
              <a:blipFill>
                <a:blip r:embed="rId3"/>
                <a:stretch>
                  <a:fillRect l="-2592" t="-12791" b="-383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5696" y="3250958"/>
                <a:ext cx="502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 access graph with 3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their corresponding files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6" y="3250958"/>
                <a:ext cx="5029200" cy="584775"/>
              </a:xfrm>
              <a:prstGeom prst="rect">
                <a:avLst/>
              </a:prstGeom>
              <a:blipFill>
                <a:blip r:embed="rId4"/>
                <a:stretch>
                  <a:fillRect t="-4167" b="-15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/>
              <p:nvPr/>
            </p:nvSpPr>
            <p:spPr>
              <a:xfrm>
                <a:off x="6547104" y="3250958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G is shown on the left hand side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3250958"/>
                <a:ext cx="5029200" cy="601447"/>
              </a:xfrm>
              <a:prstGeom prst="rect">
                <a:avLst/>
              </a:prstGeom>
              <a:blipFill>
                <a:blip r:embed="rId5"/>
                <a:stretch>
                  <a:fillRect t="-1010" r="-848" b="-151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/>
              <p:nvPr/>
            </p:nvSpPr>
            <p:spPr>
              <a:xfrm>
                <a:off x="618835" y="5777541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𝒟ℰℛ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5777541"/>
                <a:ext cx="5029200" cy="601447"/>
              </a:xfrm>
              <a:prstGeom prst="rect">
                <a:avLst/>
              </a:prstGeom>
              <a:blipFill>
                <a:blip r:embed="rId6"/>
                <a:stretch>
                  <a:fillRect t="-2041" b="-112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/>
              <p:nvPr/>
            </p:nvSpPr>
            <p:spPr>
              <a:xfrm>
                <a:off x="6547104" y="5714158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5714158"/>
                <a:ext cx="5029200" cy="601447"/>
              </a:xfrm>
              <a:prstGeom prst="rect">
                <a:avLst/>
              </a:prstGeom>
              <a:blipFill>
                <a:blip r:embed="rId7"/>
                <a:stretch>
                  <a:fillRect t="-1010" b="-101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MLE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𝓔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𝓓</m:t>
                        </m:r>
                      </m:e>
                    </m:d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548AA29F-25A5-471E-87DD-CBA3C02ED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7341" y="1827203"/>
            <a:ext cx="565908" cy="14173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1EC8F4-D5E2-48A6-A6B7-0058E0F75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7104" y="1835350"/>
            <a:ext cx="5029200" cy="14171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465A52-1F49-4565-B212-B2A5CF61EB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835" y="4164510"/>
            <a:ext cx="5029200" cy="16130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BAABA8-E39A-4371-9EAA-0A9564B0DC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7104" y="4101127"/>
            <a:ext cx="5029200" cy="1613031"/>
          </a:xfrm>
          <a:prstGeom prst="rect">
            <a:avLst/>
          </a:prstGeom>
        </p:spPr>
      </p:pic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F0597AEC-84DC-4AC9-B97C-62EC3089B6B0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7FCBE88E-9F1F-41F8-8AB9-22B5C0C4043D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039E68BE-BD4D-4F2E-B75B-E78CACCC1332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F7B028BD-C194-4D1B-92B2-9ED8E24BA5F3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7" name="Flowchart: Manual Operation 10">
            <a:extLst>
              <a:ext uri="{FF2B5EF4-FFF2-40B4-BE49-F238E27FC236}">
                <a16:creationId xmlns:a16="http://schemas.microsoft.com/office/drawing/2014/main" id="{8D822725-2789-414D-980E-18D7EE2196EE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8" name="Flowchart: Manual Operation 10">
            <a:extLst>
              <a:ext uri="{FF2B5EF4-FFF2-40B4-BE49-F238E27FC236}">
                <a16:creationId xmlns:a16="http://schemas.microsoft.com/office/drawing/2014/main" id="{9FA787B8-4EBC-46A2-86A9-0F2932EBCE9F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35" name="Flowchart: Manual Operation 10">
            <a:extLst>
              <a:ext uri="{FF2B5EF4-FFF2-40B4-BE49-F238E27FC236}">
                <a16:creationId xmlns:a16="http://schemas.microsoft.com/office/drawing/2014/main" id="{097543EB-94AA-4AB3-BEF1-0C430A8ED2FF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36" name="Trapezoid 35">
            <a:extLst>
              <a:ext uri="{FF2B5EF4-FFF2-40B4-BE49-F238E27FC236}">
                <a16:creationId xmlns:a16="http://schemas.microsoft.com/office/drawing/2014/main" id="{2DFBD310-27AA-48EB-A0F1-28B09930AA29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39EF97-F977-4902-929C-7927DA21D8FF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C81FA5-FCD4-43D8-B96D-A937E60C51F0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(18)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lowchart: Manual Operation 10">
            <a:extLst>
              <a:ext uri="{FF2B5EF4-FFF2-40B4-BE49-F238E27FC236}">
                <a16:creationId xmlns:a16="http://schemas.microsoft.com/office/drawing/2014/main" id="{25D77CEA-A12D-4794-A91A-B7FBE99B2344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1029332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608" y="289148"/>
                <a:ext cx="603287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KAS-AE-chain: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𝑪𝒉𝒂𝒊𝒏</m:t>
                        </m:r>
                      </m:sub>
                    </m:sSub>
                  </m:oMath>
                </a14:m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 </a:t>
                </a:r>
                <a:r>
                  <a:rPr lang="en-IN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(1)</a:t>
                </a:r>
                <a:endParaRPr lang="en-IN" sz="2800" i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ritannic Bold" panose="020B0903060703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289148"/>
                <a:ext cx="6032870" cy="523220"/>
              </a:xfrm>
              <a:prstGeom prst="rect">
                <a:avLst/>
              </a:prstGeom>
              <a:blipFill>
                <a:blip r:embed="rId3"/>
                <a:stretch>
                  <a:fillRect l="-2424" t="-12791" r="-202" b="-383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/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blipFill>
                <a:blip r:embed="rId4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/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blipFill>
                <a:blip r:embed="rId5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11387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Functionalities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𝓕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𝓕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APE Authenticated Encryption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algn="just"/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				[</a:t>
                </a:r>
                <a:r>
                  <a:rPr lang="en-US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Andreeva</a:t>
                </a:r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al. FSE-2014]</a:t>
                </a:r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1138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5421132-3ED3-41D5-A85D-8E1ADCE7A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570" y="2275421"/>
            <a:ext cx="5486400" cy="2650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4F587-CDF8-43CE-9912-2C81EED3F0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504" y="2265323"/>
            <a:ext cx="5486400" cy="2661049"/>
          </a:xfrm>
          <a:prstGeom prst="rect">
            <a:avLst/>
          </a:prstGeom>
        </p:spPr>
      </p:pic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1C82AB42-02B2-45DE-89B4-0DBB250221CF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1A03ED2C-4F22-4842-A926-4CBF1773A5C7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71EB9288-B64D-4C46-B57D-34FC5F0A4BFE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7C8F80F7-1FAD-49EB-8568-B87364FB0235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879019B5-F9F3-4220-96B2-3D1C141AF117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999AA55A-31E9-4993-ACA0-AE42FF161334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5480F8E5-01BE-4171-848F-1D664A06EB4E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893D959B-9BF0-4161-AAB9-1DCE51D330A0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F0F513-3800-4B19-84C9-3F4D196ADEAA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95DB7-224D-4000-B47F-EF28164E3024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Manual Operation 10">
            <a:extLst>
              <a:ext uri="{FF2B5EF4-FFF2-40B4-BE49-F238E27FC236}">
                <a16:creationId xmlns:a16="http://schemas.microsoft.com/office/drawing/2014/main" id="{DEA1B643-9FAA-4B8D-A034-E55D04FAEFE6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825694807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608" y="289148"/>
                <a:ext cx="603287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KAS-AE-chain: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𝑪𝒉𝒂𝒊𝒏</m:t>
                        </m:r>
                      </m:sub>
                    </m:sSub>
                  </m:oMath>
                </a14:m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 </a:t>
                </a:r>
                <a:r>
                  <a:rPr lang="en-IN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(2)</a:t>
                </a:r>
                <a:endParaRPr lang="en-IN" sz="2800" i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ritannic Bold" panose="020B0903060703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289148"/>
                <a:ext cx="6032870" cy="523220"/>
              </a:xfrm>
              <a:prstGeom prst="rect">
                <a:avLst/>
              </a:prstGeom>
              <a:blipFill>
                <a:blip r:embed="rId3"/>
                <a:stretch>
                  <a:fillRect l="-2424" t="-12791" r="-202" b="-383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5696" y="2826096"/>
                <a:ext cx="502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 access graph with 3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their corresponding files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6" y="2826096"/>
                <a:ext cx="5029200" cy="584775"/>
              </a:xfrm>
              <a:prstGeom prst="rect">
                <a:avLst/>
              </a:prstGeom>
              <a:blipFill>
                <a:blip r:embed="rId4"/>
                <a:stretch>
                  <a:fillRect t="-5208" b="-15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/>
              <p:nvPr/>
            </p:nvSpPr>
            <p:spPr>
              <a:xfrm>
                <a:off x="6547104" y="2826096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G is shown on the left hand side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2826096"/>
                <a:ext cx="5029200" cy="601447"/>
              </a:xfrm>
              <a:prstGeom prst="rect">
                <a:avLst/>
              </a:prstGeom>
              <a:blipFill>
                <a:blip r:embed="rId5"/>
                <a:stretch>
                  <a:fillRect t="-2041" r="-848" b="-163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/>
              <p:nvPr/>
            </p:nvSpPr>
            <p:spPr>
              <a:xfrm>
                <a:off x="618835" y="5796016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𝒟ℰℛ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5796016"/>
                <a:ext cx="5029200" cy="601447"/>
              </a:xfrm>
              <a:prstGeom prst="rect">
                <a:avLst/>
              </a:prstGeom>
              <a:blipFill>
                <a:blip r:embed="rId6"/>
                <a:stretch>
                  <a:fillRect t="-2041" b="-112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/>
              <p:nvPr/>
            </p:nvSpPr>
            <p:spPr>
              <a:xfrm>
                <a:off x="6547104" y="5732633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5732633"/>
                <a:ext cx="5029200" cy="601447"/>
              </a:xfrm>
              <a:prstGeom prst="rect">
                <a:avLst/>
              </a:prstGeom>
              <a:blipFill>
                <a:blip r:embed="rId7"/>
                <a:stretch>
                  <a:fillRect t="-1010" b="-101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548AA29F-25A5-471E-87DD-CBA3C02ED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341" y="1402341"/>
            <a:ext cx="565909" cy="1417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2D3471-6EFA-4185-817C-302F5F4B9F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104" y="1161116"/>
            <a:ext cx="5029200" cy="16649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59AF3-8234-434F-9D95-E7F0A9F088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5" y="3767977"/>
            <a:ext cx="5029200" cy="19646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C891ED-9BBE-4C3B-A133-57D0663EAB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7104" y="3772636"/>
            <a:ext cx="5029200" cy="1959997"/>
          </a:xfrm>
          <a:prstGeom prst="rect">
            <a:avLst/>
          </a:prstGeom>
        </p:spPr>
      </p:pic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8A36A306-40A8-4838-B56E-FBA488D714EE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1547878A-AB3F-4697-8112-1A853A617033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C9DF7223-6D83-4431-B742-8EDDB144313C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4E6527FC-D6FC-4179-A49D-AB086B1F4B6B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A927BCB0-F616-4EB8-A8A6-32FFC33E0091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414FF2E8-29C4-42AA-81B4-B391B7660F94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7" name="Flowchart: Manual Operation 10">
            <a:extLst>
              <a:ext uri="{FF2B5EF4-FFF2-40B4-BE49-F238E27FC236}">
                <a16:creationId xmlns:a16="http://schemas.microsoft.com/office/drawing/2014/main" id="{7B73DBB2-B5B9-457A-AFA6-59AFF8BB1E43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654C875C-E0F2-4BAB-BDE5-C4739F135E78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1D2956-DF58-4230-A1EA-ACCF4A6DB78F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3FB138-83B6-4FEB-AF1A-E2B508CBBD12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lowchart: Manual Operation 10">
            <a:extLst>
              <a:ext uri="{FF2B5EF4-FFF2-40B4-BE49-F238E27FC236}">
                <a16:creationId xmlns:a16="http://schemas.microsoft.com/office/drawing/2014/main" id="{5C67E0EA-E6B6-440C-8D97-D0A5554EA26B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933651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608" y="289148"/>
                <a:ext cx="607615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KAS-AE-chain: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𝑪𝒉𝒂𝒊𝒏</m:t>
                        </m:r>
                      </m:sub>
                    </m:sSub>
                  </m:oMath>
                </a14:m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 </a:t>
                </a:r>
                <a:r>
                  <a:rPr lang="en-IN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(1)</a:t>
                </a:r>
                <a:endParaRPr lang="en-IN" sz="2800" i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ritannic Bold" panose="020B0903060703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289148"/>
                <a:ext cx="6076151" cy="523220"/>
              </a:xfrm>
              <a:prstGeom prst="rect">
                <a:avLst/>
              </a:prstGeom>
              <a:blipFill>
                <a:blip r:embed="rId3"/>
                <a:stretch>
                  <a:fillRect l="-2407" t="-12791" r="-201" b="-383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/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blipFill>
                <a:blip r:embed="rId4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/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blipFill>
                <a:blip r:embed="rId5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Functionalities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𝓖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𝓖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 Hash Mode of Operation.</a:t>
                </a:r>
              </a:p>
              <a:p>
                <a:pPr lvl="7" algn="just"/>
                <a:r>
                  <a:rPr lang="en-IN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IN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[Paul, </a:t>
                </a:r>
                <a:r>
                  <a:rPr lang="en-IN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Homsirikamol</a:t>
                </a:r>
                <a:r>
                  <a:rPr lang="en-IN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IN" sz="20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Gaj</a:t>
                </a:r>
                <a:r>
                  <a:rPr lang="en-IN" sz="20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Indocrypt-2012]</a:t>
                </a:r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B8A945-1A5A-4F6B-AD0E-23776629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4AA070E-C27D-432F-B068-535326036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35" y="2258151"/>
            <a:ext cx="5486400" cy="26610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970DF-7559-4DDA-9194-CFC6043E5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8504" y="2265323"/>
            <a:ext cx="5486400" cy="2661049"/>
          </a:xfrm>
          <a:prstGeom prst="rect">
            <a:avLst/>
          </a:prstGeom>
        </p:spPr>
      </p:pic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BD7063D6-D47D-4661-A0C2-5378DFF39D00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C79E3A7A-3C8E-400B-9D4D-88EBF906640B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42C91836-1394-4EFA-B1A5-44EA96010611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B6606202-9E00-44D3-ADE3-C2E1A398D731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3B6DE19A-C53C-4B92-A1EA-D7F31EBE940E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13C0D1BB-DF71-4485-8ABB-4D5DC220A4ED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BB4AF31E-B20C-4C1B-9874-7261B636493D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188C022D-CEA8-4307-8ED3-4447C9EFE71C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95098A-DA3C-4F49-874D-A7D6F0C1FA61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0D281A-DE9A-4F99-AAD9-6EE4C2455DA9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(21)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Manual Operation 10">
            <a:extLst>
              <a:ext uri="{FF2B5EF4-FFF2-40B4-BE49-F238E27FC236}">
                <a16:creationId xmlns:a16="http://schemas.microsoft.com/office/drawing/2014/main" id="{EC47DD22-070F-4ED8-9A10-5AAB89A5D4F5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604576276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93608" y="289148"/>
                <a:ext cx="6076151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KAS-AE-chain: Construction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𝑪𝒉𝒂𝒊𝒏</m:t>
                        </m:r>
                      </m:sub>
                    </m:sSub>
                  </m:oMath>
                </a14:m>
                <a:r>
                  <a:rPr lang="en-IN" sz="2800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 </a:t>
                </a:r>
                <a:r>
                  <a:rPr lang="en-IN" i="1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Britannic Bold" panose="020B0903060703020204" pitchFamily="34" charset="0"/>
                  </a:rPr>
                  <a:t>(2)</a:t>
                </a:r>
                <a:endParaRPr lang="en-IN" sz="2800" i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ritannic Bold" panose="020B0903060703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289148"/>
                <a:ext cx="6076151" cy="523220"/>
              </a:xfrm>
              <a:prstGeom prst="rect">
                <a:avLst/>
              </a:prstGeom>
              <a:blipFill>
                <a:blip r:embed="rId3"/>
                <a:stretch>
                  <a:fillRect l="-2407" t="-12791" r="-201" b="-383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5696" y="2826096"/>
                <a:ext cx="502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An access graph with 3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their corresponding files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96" y="2826096"/>
                <a:ext cx="5029200" cy="584775"/>
              </a:xfrm>
              <a:prstGeom prst="rect">
                <a:avLst/>
              </a:prstGeom>
              <a:blipFill>
                <a:blip r:embed="rId4"/>
                <a:stretch>
                  <a:fillRect t="-5208" b="-15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/>
              <p:nvPr/>
            </p:nvSpPr>
            <p:spPr>
              <a:xfrm>
                <a:off x="6547104" y="2826096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and G is shown on the left hand side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0DFADBD-3730-496C-BE68-24A2CDECF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2826096"/>
                <a:ext cx="5029200" cy="601447"/>
              </a:xfrm>
              <a:prstGeom prst="rect">
                <a:avLst/>
              </a:prstGeom>
              <a:blipFill>
                <a:blip r:embed="rId5"/>
                <a:stretch>
                  <a:fillRect t="-2041" r="-848" b="-163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/>
              <p:nvPr/>
            </p:nvSpPr>
            <p:spPr>
              <a:xfrm>
                <a:off x="618835" y="5796016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𝒟ℰℛ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CDC3EF-B2A5-4976-A980-F58D927E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5796016"/>
                <a:ext cx="5029200" cy="601447"/>
              </a:xfrm>
              <a:prstGeom prst="rect">
                <a:avLst/>
              </a:prstGeom>
              <a:blipFill>
                <a:blip r:embed="rId6"/>
                <a:stretch>
                  <a:fillRect t="-2041" b="-112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/>
              <p:nvPr/>
            </p:nvSpPr>
            <p:spPr>
              <a:xfrm>
                <a:off x="6547104" y="5732633"/>
                <a:ext cx="5029200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𝑝𝑎𝑟𝑎𝑚</m:t>
                    </m:r>
                    <m:sSup>
                      <m:sSup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d>
                          <m:dPr>
                            <m:ctrlPr>
                              <a:rPr lang="en-US" sz="1600" b="0" i="1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n w="0"/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d>
                      </m:sup>
                    </m:sSup>
                    <m:r>
                      <a:rPr lang="en-US" sz="1600" b="0" i="1" smtClean="0">
                        <a:ln w="0"/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600" b="0" i="1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600" b="0" i="1" smtClean="0">
                              <a:ln w="0"/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𝑝𝑢𝑏</m:t>
                      </m:r>
                      <m:r>
                        <a:rPr lang="en-US" sz="1600" b="0" i="1" smtClean="0">
                          <a:ln w="0"/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73A78DC-F9FF-4557-A60D-DA6181A6C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5732633"/>
                <a:ext cx="5029200" cy="601447"/>
              </a:xfrm>
              <a:prstGeom prst="rect">
                <a:avLst/>
              </a:prstGeom>
              <a:blipFill>
                <a:blip r:embed="rId7"/>
                <a:stretch>
                  <a:fillRect t="-1010" b="-101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548AA29F-25A5-471E-87DD-CBA3C02ED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7341" y="1402341"/>
            <a:ext cx="565909" cy="1417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8170BC-E03C-4C74-ABB1-5079693DA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7104" y="1159981"/>
            <a:ext cx="5029200" cy="1666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1F1C1B-1DF1-42CC-B092-103ECCB694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696" y="4107054"/>
            <a:ext cx="5029200" cy="16889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8BD84-FB6E-46C7-9CD5-64662CB279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7104" y="4048261"/>
            <a:ext cx="5029200" cy="1684372"/>
          </a:xfrm>
          <a:prstGeom prst="rect">
            <a:avLst/>
          </a:prstGeom>
        </p:spPr>
      </p:pic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125D7004-3CF1-4393-A285-577FF12BC14C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2C2383EE-3940-404D-90DD-F04FC607AAC4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4CE6840E-7787-4F08-92B7-2FCB096EF26F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A0ACBAF3-B2C9-4995-A408-A5C7361F8235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A810F887-AB2B-4FF9-AA1C-3F0661FEC3BD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7" name="Flowchart: Manual Operation 10">
            <a:extLst>
              <a:ext uri="{FF2B5EF4-FFF2-40B4-BE49-F238E27FC236}">
                <a16:creationId xmlns:a16="http://schemas.microsoft.com/office/drawing/2014/main" id="{C6D2F77B-0E85-4A69-9BFA-B49E5F3062DD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8" name="Flowchart: Manual Operation 10">
            <a:extLst>
              <a:ext uri="{FF2B5EF4-FFF2-40B4-BE49-F238E27FC236}">
                <a16:creationId xmlns:a16="http://schemas.microsoft.com/office/drawing/2014/main" id="{03298E2D-0F21-4C9B-9563-19B7B441294D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32" name="Trapezoid 31">
            <a:extLst>
              <a:ext uri="{FF2B5EF4-FFF2-40B4-BE49-F238E27FC236}">
                <a16:creationId xmlns:a16="http://schemas.microsoft.com/office/drawing/2014/main" id="{E7874323-1A96-45EA-94BF-539D131FC66C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D121CA6-6396-41D6-A23D-78E68B845865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CA6EAD-AE43-41F7-BEC4-9AFC6C72808F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(22)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lowchart: Manual Operation 10">
            <a:extLst>
              <a:ext uri="{FF2B5EF4-FFF2-40B4-BE49-F238E27FC236}">
                <a16:creationId xmlns:a16="http://schemas.microsoft.com/office/drawing/2014/main" id="{D32A511A-CE71-4A1D-8F91-F45AD72219E9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095511763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Constructions: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1 (Based on MLE)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2 (Based on APE Authenticated Encryption)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3 (Based on FP Hash Mode of Operation)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7361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Method-2: Constructing KAS-AE from scratch.</a:t>
            </a: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A426F307-44ED-4EE4-90C3-A25D89C92DC3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772C3EFB-6AC9-449B-9B2A-55ACFA813C50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D62854C7-0D4A-4272-BC8A-0A109BA95214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059481AA-DAD6-4278-845E-084A342618C2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3975F395-31DF-4A4C-9169-6D422CAE34D8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2E27D7CB-5B85-4710-9D29-83D21108BB39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03815178-9635-44BF-A82A-4F3E6AFFC583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D5FA7751-C1A7-433C-8603-42B671CD613B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A041E8-26C3-48DE-AE69-75B266CC448C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7BB7F-E150-4D2A-87C7-60D01E30765B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(23)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9A6FB63C-3ECE-4753-A8D3-9D1D44D85B2D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4112940483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Message-Locked Encryption (MLE)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Encrypting the decryption keys of immediate children of the node along with the files of the node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Decryption keys for the immediate children nodes are obtained on decryption.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MLE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takes care of authentication and encryption together via the decryption key, so we do not need to store the tags for the file. </a:t>
            </a:r>
            <a:endParaRPr lang="en-I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25571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1</a:t>
            </a: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68FA3AAE-D813-41A4-80EA-E9D11FF8AAB2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FD083A48-3D3B-4205-AB6C-0153C1FF2DE9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85C5AC58-9D52-48B7-A107-B99347F07B32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9A3E68A9-B629-4636-AD50-A2F0EB9E4B1B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51024672-2F34-4722-928C-EC974F40E2BA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5832299A-F82E-47AF-9E59-E56024305E38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1E08EFA5-AEBC-4F20-A15C-97B128BDF26F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3CCD4475-1B5D-435A-9854-BAC80BFBE4C4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ADC94B-6FF2-4C72-8001-16D995D9D8E1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0B1966-3155-476E-9EDC-ECBBD734D099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(24)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ADCEDBB7-5998-4372-8C25-02E02A320661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739185134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608" y="289148"/>
            <a:ext cx="446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1: Encryption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D0CABA-55D1-4A00-8E3E-AFCCFCEBD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3" t="9917" r="19930" b="5251"/>
          <a:stretch/>
        </p:blipFill>
        <p:spPr>
          <a:xfrm>
            <a:off x="2716852" y="1040130"/>
            <a:ext cx="6742887" cy="5486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9E6E91-F4EA-404D-BE37-FA62D1F3A05F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1DBD0CB-F7EB-480E-9F52-FD8711A8C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03DE3E-865F-40FE-AEFC-926C2F56B5F2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FBADC328-78FF-47FB-A180-552EDB376A22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F9014737-215F-41F0-95BA-CCD4E5E57635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1042D74B-156C-4A4E-9C66-598551553068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2F704931-4325-4BFF-86F5-401CCB4E26DF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22EF16A5-D4AC-4C80-8709-E4F32B5ADE76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6BAF38E0-61EF-4BDE-BFB1-E93AE303934D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462AE799-13FE-4A37-AFF5-1D1217E27624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62DF3E32-F561-4115-BB34-B36B056C52E2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F587E4-8A05-418F-B78D-46AC56FDC26B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283E0A-38E9-4E5B-96E3-66891DB8456F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(25)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E163A2BC-CFA0-4311-A5F9-2AEFBDB5BDCB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2551078719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236C0D9-685B-4514-8DE9-0E72F8100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9" t="9971" r="19843" b="5518"/>
          <a:stretch/>
        </p:blipFill>
        <p:spPr>
          <a:xfrm>
            <a:off x="2722242" y="1040129"/>
            <a:ext cx="6747516" cy="54654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8" y="289148"/>
            <a:ext cx="5078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1: Key Derivation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0DB10E-6451-478B-A510-05E22CA0B0E5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44D380-3DFA-4695-A036-E27423FB2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649140-86F2-4094-A3B8-46EB3118F5B7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EA5CF825-F9AB-4611-9D14-5AA61F364FDB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6A7F0832-405A-41BC-8987-D1DEF3A777C7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72379C9B-C62A-4E3F-8E24-0C58111B36D0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5610894C-7D7F-4155-897E-CEE747C1F575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6B3BFCDA-F7A1-43C5-9E45-A7144DBCE147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BB0CF4DC-8FFC-4AE2-A0A5-4F25B87EFAD7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E9960DB1-6093-4684-B5D8-9908CEE05430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A6CED9CA-4714-491A-B5B7-6B8437745813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32A514A-1027-42A9-807C-CE9F0F35EC6C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EA542B-82A7-4AC1-9A19-2116AE9E358D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(26)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6D094038-4EDC-4497-B1F6-370EC1F46407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172219550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6BD1C5-2A19-4938-BC71-CC7A234D18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9" t="10029" r="19750" b="5424"/>
          <a:stretch/>
        </p:blipFill>
        <p:spPr>
          <a:xfrm>
            <a:off x="2705013" y="1049653"/>
            <a:ext cx="6781975" cy="54768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9F66B23-13C4-4A18-B1F8-E7EA4EB39DCF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E3EF2AD-B162-4625-89B0-F1E39113B7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17CE72-0A3C-482D-80D2-1CE9008B12E3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208DE943-9BB3-4C35-9A9C-4F92C7284414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3D5F3B54-9FC1-4D8D-A650-D7B2A9B00DF9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A7E5BCC7-3C1B-4D8B-A185-4D501CEAF37E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466A6ED8-7109-47B3-98C1-80B9F52B941E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86DA5448-C0C8-48AD-BBEA-3A2EBF01ADE8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0602600F-EE18-4EAA-9CDD-202C84B7F031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794E1205-8BF9-4270-9877-8E4943FDFBB0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935E84CB-5225-4791-84FA-9207F1076BF0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AF9929-1B65-42AF-A5BB-8DD07A346FBB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ECE3FB-F9AD-4C35-88F6-B81A467EAC1B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(27)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5C829462-E240-464C-8B0B-ED73C2807736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FD2E9B-413E-4BAD-8F7D-9E050157CC00}"/>
              </a:ext>
            </a:extLst>
          </p:cNvPr>
          <p:cNvSpPr/>
          <p:nvPr/>
        </p:nvSpPr>
        <p:spPr>
          <a:xfrm>
            <a:off x="493608" y="289148"/>
            <a:ext cx="4482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1: Decryption</a:t>
            </a:r>
          </a:p>
        </p:txBody>
      </p:sp>
    </p:spTree>
    <p:extLst>
      <p:ext uri="{BB962C8B-B14F-4D97-AF65-F5344CB8AC3E}">
        <p14:creationId xmlns:p14="http://schemas.microsoft.com/office/powerpoint/2010/main" val="3954801834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lowchart: Manual Operation 10">
            <a:extLst>
              <a:ext uri="{FF2B5EF4-FFF2-40B4-BE49-F238E27FC236}">
                <a16:creationId xmlns:a16="http://schemas.microsoft.com/office/drawing/2014/main" id="{EB8B0979-8B55-44B8-B21E-6CAF593B13A6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14" name="Flowchart: Manual Operation 10">
            <a:extLst>
              <a:ext uri="{FF2B5EF4-FFF2-40B4-BE49-F238E27FC236}">
                <a16:creationId xmlns:a16="http://schemas.microsoft.com/office/drawing/2014/main" id="{46FF6911-136C-4B1A-8183-9DD8BC5D8112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05" name="Flowchart: Manual Operation 10">
            <a:extLst>
              <a:ext uri="{FF2B5EF4-FFF2-40B4-BE49-F238E27FC236}">
                <a16:creationId xmlns:a16="http://schemas.microsoft.com/office/drawing/2014/main" id="{8FA6F0BA-E7FA-484C-B3BC-F44306A65A29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93608" y="289148"/>
            <a:ext cx="5017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Hierarchical Access Control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(1)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4" name="Flowchart: Manual Operation 10"/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62" name="Flowchart: Manual Operation 10"/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11" name="Flowchart: Manual Operation 10"/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67" name="Flowchart: Manual Operation 10"/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66" name="Flowchart: Manual Operation 10"/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59" name="Trapezoid 58"/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8E878E6-2C74-4261-971B-1ECE231D38B0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D349A0E-4CA6-437B-80B5-33D6EECEC543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A5E913D2-176F-40F1-B290-D8F3C8E3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14" y="747613"/>
            <a:ext cx="685800" cy="685800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B1271FAB-A068-4F65-82F4-587752DD647F}"/>
              </a:ext>
            </a:extLst>
          </p:cNvPr>
          <p:cNvSpPr/>
          <p:nvPr/>
        </p:nvSpPr>
        <p:spPr>
          <a:xfrm>
            <a:off x="5601154" y="1352731"/>
            <a:ext cx="1007520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DIRECTOR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2BDA1936-72BA-4881-8B23-61C8E62752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522" y="2224890"/>
            <a:ext cx="685800" cy="6858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1034F026-821B-4959-ABF9-F165BB844C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04" y="2224890"/>
            <a:ext cx="685800" cy="6858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693600C8-2B65-4207-B8DF-AC8DCE90F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40" y="2224890"/>
            <a:ext cx="685800" cy="6858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B0C43B47-7112-498A-8AFD-AA53F208E6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286" y="2224890"/>
            <a:ext cx="627434" cy="685800"/>
          </a:xfrm>
          <a:prstGeom prst="rect">
            <a:avLst/>
          </a:prstGeom>
        </p:spPr>
      </p:pic>
      <p:sp>
        <p:nvSpPr>
          <p:cNvPr id="166" name="Rectangle 165">
            <a:extLst>
              <a:ext uri="{FF2B5EF4-FFF2-40B4-BE49-F238E27FC236}">
                <a16:creationId xmlns:a16="http://schemas.microsoft.com/office/drawing/2014/main" id="{886844DE-1A59-4CE7-9F9E-34F776EAE326}"/>
              </a:ext>
            </a:extLst>
          </p:cNvPr>
          <p:cNvSpPr/>
          <p:nvPr/>
        </p:nvSpPr>
        <p:spPr>
          <a:xfrm>
            <a:off x="9268143" y="2816561"/>
            <a:ext cx="117371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DEAN (R&amp;D)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0F1241D-5ACE-404D-BBD1-40304A8F36A5}"/>
              </a:ext>
            </a:extLst>
          </p:cNvPr>
          <p:cNvSpPr/>
          <p:nvPr/>
        </p:nvSpPr>
        <p:spPr>
          <a:xfrm>
            <a:off x="4314024" y="2816561"/>
            <a:ext cx="1030795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DEAN (FA)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D3F1E1F-44A5-4AC3-B86C-3F83B2C8726B}"/>
              </a:ext>
            </a:extLst>
          </p:cNvPr>
          <p:cNvSpPr/>
          <p:nvPr/>
        </p:nvSpPr>
        <p:spPr>
          <a:xfrm>
            <a:off x="6797997" y="2816561"/>
            <a:ext cx="1117614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DEAN (A/C)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87CDDA6-67C9-44E3-9A17-C9471CD4721F}"/>
              </a:ext>
            </a:extLst>
          </p:cNvPr>
          <p:cNvSpPr/>
          <p:nvPr/>
        </p:nvSpPr>
        <p:spPr>
          <a:xfrm>
            <a:off x="1788117" y="2816561"/>
            <a:ext cx="1027845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DEAN (SA)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F829AEE5-D8E1-4EA0-8D7A-9EFCEDC64B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350" y="3937090"/>
            <a:ext cx="685800" cy="6858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8A04369F-D9C9-46EF-B469-8E4B7DC39A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38" y="3937090"/>
            <a:ext cx="685800" cy="6858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EEB60665-1A37-4E73-B086-8B74D7332F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46" y="3937090"/>
            <a:ext cx="685800" cy="685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E4776206-3007-4B90-86A7-2118873B90F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79" y="3937090"/>
            <a:ext cx="685800" cy="6858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8DBAC3C5-173C-4CFF-950E-4FB33B72165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42" y="3937090"/>
            <a:ext cx="685800" cy="6858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616DD77A-4A9D-4937-8F71-D7657DBA45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934" y="3944815"/>
            <a:ext cx="685800" cy="6858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2F6D91A3-3F29-4F32-9FB1-23BFA472BF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47" y="3937090"/>
            <a:ext cx="685800" cy="685800"/>
          </a:xfrm>
          <a:prstGeom prst="rect">
            <a:avLst/>
          </a:prstGeom>
        </p:spPr>
      </p:pic>
      <p:pic>
        <p:nvPicPr>
          <p:cNvPr id="177" name="Picture 4" descr="Image result for user images">
            <a:extLst>
              <a:ext uri="{FF2B5EF4-FFF2-40B4-BE49-F238E27FC236}">
                <a16:creationId xmlns:a16="http://schemas.microsoft.com/office/drawing/2014/main" id="{6E8A9DE7-36A0-4A19-A174-5F6A7307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075" y="393709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33B7EE56-AC1C-4B9B-89BB-47DE464F34C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05" y="3937090"/>
            <a:ext cx="685800" cy="685800"/>
          </a:xfrm>
          <a:prstGeom prst="rect">
            <a:avLst/>
          </a:prstGeom>
        </p:spPr>
      </p:pic>
      <p:pic>
        <p:nvPicPr>
          <p:cNvPr id="179" name="Picture 2" descr="Image result for user images">
            <a:extLst>
              <a:ext uri="{FF2B5EF4-FFF2-40B4-BE49-F238E27FC236}">
                <a16:creationId xmlns:a16="http://schemas.microsoft.com/office/drawing/2014/main" id="{C1560EAB-7068-47AF-8E4D-D40CD05B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856" y="560289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4" descr="Image result for user images">
            <a:extLst>
              <a:ext uri="{FF2B5EF4-FFF2-40B4-BE49-F238E27FC236}">
                <a16:creationId xmlns:a16="http://schemas.microsoft.com/office/drawing/2014/main" id="{A0293027-DC95-46BD-BB08-7B2B1E89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62" y="560321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C8AF339E-0E93-4740-B80E-C11201D5574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65" y="5602894"/>
            <a:ext cx="685800" cy="685800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D38A77A1-9009-41DB-86C7-D2286819FC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68" y="5602894"/>
            <a:ext cx="685800" cy="6858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B08D891-5600-406C-B1D9-9AFF1C2F484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19" y="5602894"/>
            <a:ext cx="685800" cy="68580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3BF46CDF-EC8E-46E7-8DC8-65E4DCE0235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2918" y="5602894"/>
            <a:ext cx="685800" cy="68580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BCC68248-E351-40DE-BBC1-81CCEC33CBD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93" y="5602894"/>
            <a:ext cx="685800" cy="685800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1273C686-1EF5-415E-BBB8-95112B4B3CB2}"/>
              </a:ext>
            </a:extLst>
          </p:cNvPr>
          <p:cNvSpPr/>
          <p:nvPr/>
        </p:nvSpPr>
        <p:spPr>
          <a:xfrm>
            <a:off x="2452255" y="4530070"/>
            <a:ext cx="93249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FACULTY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2314DCF-C225-453A-AB76-3E8694A7B66E}"/>
              </a:ext>
            </a:extLst>
          </p:cNvPr>
          <p:cNvSpPr/>
          <p:nvPr/>
        </p:nvSpPr>
        <p:spPr>
          <a:xfrm>
            <a:off x="3462169" y="4533396"/>
            <a:ext cx="93249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FACULTY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F5F9E2EF-41D3-4105-B5A0-7F65CD035911}"/>
              </a:ext>
            </a:extLst>
          </p:cNvPr>
          <p:cNvSpPr/>
          <p:nvPr/>
        </p:nvSpPr>
        <p:spPr>
          <a:xfrm>
            <a:off x="4446947" y="4530070"/>
            <a:ext cx="93249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FACULTY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855EBC5-4C00-430A-A8BF-6A3752BEFB7B}"/>
              </a:ext>
            </a:extLst>
          </p:cNvPr>
          <p:cNvSpPr/>
          <p:nvPr/>
        </p:nvSpPr>
        <p:spPr>
          <a:xfrm>
            <a:off x="5433205" y="4530070"/>
            <a:ext cx="93249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FACULTY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4038580-B72C-480A-AC07-A4D91C429083}"/>
              </a:ext>
            </a:extLst>
          </p:cNvPr>
          <p:cNvSpPr/>
          <p:nvPr/>
        </p:nvSpPr>
        <p:spPr>
          <a:xfrm>
            <a:off x="6432200" y="4530070"/>
            <a:ext cx="932499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FACULTY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7601D32C-48C9-4035-9F6C-B5DE43E8CC04}"/>
              </a:ext>
            </a:extLst>
          </p:cNvPr>
          <p:cNvSpPr/>
          <p:nvPr/>
        </p:nvSpPr>
        <p:spPr>
          <a:xfrm>
            <a:off x="7504217" y="4533396"/>
            <a:ext cx="691856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STAFF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CE5A4674-17C2-4093-8D72-A315543C91E4}"/>
              </a:ext>
            </a:extLst>
          </p:cNvPr>
          <p:cNvSpPr/>
          <p:nvPr/>
        </p:nvSpPr>
        <p:spPr>
          <a:xfrm>
            <a:off x="8423723" y="4530070"/>
            <a:ext cx="691856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STAFF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AB91809-E6B3-4842-AC9E-9B3632EFAD0C}"/>
              </a:ext>
            </a:extLst>
          </p:cNvPr>
          <p:cNvSpPr/>
          <p:nvPr/>
        </p:nvSpPr>
        <p:spPr>
          <a:xfrm>
            <a:off x="9484222" y="4530070"/>
            <a:ext cx="691856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STAFF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60E829A4-E25D-497C-A1CA-9102DCB7C7B1}"/>
              </a:ext>
            </a:extLst>
          </p:cNvPr>
          <p:cNvSpPr/>
          <p:nvPr/>
        </p:nvSpPr>
        <p:spPr>
          <a:xfrm>
            <a:off x="10467119" y="4530070"/>
            <a:ext cx="691856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STAFF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5DF303C-39CD-4350-8B36-68AD8B90FE5A}"/>
              </a:ext>
            </a:extLst>
          </p:cNvPr>
          <p:cNvSpPr/>
          <p:nvPr/>
        </p:nvSpPr>
        <p:spPr>
          <a:xfrm>
            <a:off x="1465187" y="6239908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D9B340A9-5AA4-488A-A29B-994FD4A34B73}"/>
              </a:ext>
            </a:extLst>
          </p:cNvPr>
          <p:cNvSpPr/>
          <p:nvPr/>
        </p:nvSpPr>
        <p:spPr>
          <a:xfrm>
            <a:off x="2868662" y="6262185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05F36F15-18B8-447D-99A8-C023CB49EF97}"/>
              </a:ext>
            </a:extLst>
          </p:cNvPr>
          <p:cNvSpPr/>
          <p:nvPr/>
        </p:nvSpPr>
        <p:spPr>
          <a:xfrm>
            <a:off x="4256310" y="6239908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53230EE-B7B8-4A3C-8CB8-B2139484CC10}"/>
              </a:ext>
            </a:extLst>
          </p:cNvPr>
          <p:cNvSpPr/>
          <p:nvPr/>
        </p:nvSpPr>
        <p:spPr>
          <a:xfrm>
            <a:off x="5662243" y="6234228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F60D7D6C-7307-40F6-B74A-BB32B2713AD9}"/>
              </a:ext>
            </a:extLst>
          </p:cNvPr>
          <p:cNvSpPr/>
          <p:nvPr/>
        </p:nvSpPr>
        <p:spPr>
          <a:xfrm>
            <a:off x="7007660" y="6233843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492E5FA4-F012-49A0-8654-4355EBB3784A}"/>
              </a:ext>
            </a:extLst>
          </p:cNvPr>
          <p:cNvSpPr/>
          <p:nvPr/>
        </p:nvSpPr>
        <p:spPr>
          <a:xfrm>
            <a:off x="8404859" y="6239908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961C91BE-0327-4625-A27F-1771017DB83D}"/>
              </a:ext>
            </a:extLst>
          </p:cNvPr>
          <p:cNvSpPr/>
          <p:nvPr/>
        </p:nvSpPr>
        <p:spPr>
          <a:xfrm>
            <a:off x="9720569" y="6239908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FF147A99-C851-4E21-9E99-7D9E5D664B2F}"/>
              </a:ext>
            </a:extLst>
          </p:cNvPr>
          <p:cNvCxnSpPr>
            <a:stCxn id="119" idx="2"/>
            <a:endCxn id="121" idx="0"/>
          </p:cNvCxnSpPr>
          <p:nvPr/>
        </p:nvCxnSpPr>
        <p:spPr>
          <a:xfrm flipH="1">
            <a:off x="4829422" y="1660508"/>
            <a:ext cx="1275492" cy="56438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C1ED6F2C-8288-48A3-A0E4-58DFA11C5A11}"/>
              </a:ext>
            </a:extLst>
          </p:cNvPr>
          <p:cNvCxnSpPr>
            <a:stCxn id="119" idx="2"/>
            <a:endCxn id="157" idx="0"/>
          </p:cNvCxnSpPr>
          <p:nvPr/>
        </p:nvCxnSpPr>
        <p:spPr>
          <a:xfrm flipH="1">
            <a:off x="2302040" y="1660508"/>
            <a:ext cx="3802874" cy="56438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7277F9CE-29D5-4501-9CB9-2392F7B13B23}"/>
              </a:ext>
            </a:extLst>
          </p:cNvPr>
          <p:cNvCxnSpPr>
            <a:stCxn id="119" idx="2"/>
            <a:endCxn id="153" idx="0"/>
          </p:cNvCxnSpPr>
          <p:nvPr/>
        </p:nvCxnSpPr>
        <p:spPr>
          <a:xfrm>
            <a:off x="6104914" y="1660508"/>
            <a:ext cx="1251890" cy="56438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365C936A-2C89-420B-8A10-C3107330752B}"/>
              </a:ext>
            </a:extLst>
          </p:cNvPr>
          <p:cNvCxnSpPr>
            <a:stCxn id="119" idx="2"/>
            <a:endCxn id="165" idx="0"/>
          </p:cNvCxnSpPr>
          <p:nvPr/>
        </p:nvCxnSpPr>
        <p:spPr>
          <a:xfrm>
            <a:off x="6104914" y="1660508"/>
            <a:ext cx="3750089" cy="56438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223B9BB-37AB-42CB-93E7-DFC10FB23F8A}"/>
              </a:ext>
            </a:extLst>
          </p:cNvPr>
          <p:cNvCxnSpPr>
            <a:stCxn id="169" idx="2"/>
            <a:endCxn id="176" idx="0"/>
          </p:cNvCxnSpPr>
          <p:nvPr/>
        </p:nvCxnSpPr>
        <p:spPr>
          <a:xfrm>
            <a:off x="2302040" y="3124338"/>
            <a:ext cx="663607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26294EC4-2098-4BDF-870B-25C467A79B00}"/>
              </a:ext>
            </a:extLst>
          </p:cNvPr>
          <p:cNvCxnSpPr>
            <a:stCxn id="167" idx="2"/>
            <a:endCxn id="178" idx="0"/>
          </p:cNvCxnSpPr>
          <p:nvPr/>
        </p:nvCxnSpPr>
        <p:spPr>
          <a:xfrm flipH="1">
            <a:off x="4001305" y="3124338"/>
            <a:ext cx="828117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ECE4BE5E-8A51-48C6-B3A1-E729D679E6AD}"/>
              </a:ext>
            </a:extLst>
          </p:cNvPr>
          <p:cNvCxnSpPr>
            <a:stCxn id="167" idx="2"/>
            <a:endCxn id="175" idx="0"/>
          </p:cNvCxnSpPr>
          <p:nvPr/>
        </p:nvCxnSpPr>
        <p:spPr>
          <a:xfrm>
            <a:off x="4829422" y="3124338"/>
            <a:ext cx="95412" cy="82047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F2D0BD74-F071-400D-A3C9-AEA97D4045CA}"/>
              </a:ext>
            </a:extLst>
          </p:cNvPr>
          <p:cNvCxnSpPr>
            <a:stCxn id="167" idx="2"/>
            <a:endCxn id="171" idx="0"/>
          </p:cNvCxnSpPr>
          <p:nvPr/>
        </p:nvCxnSpPr>
        <p:spPr>
          <a:xfrm>
            <a:off x="4829422" y="3124338"/>
            <a:ext cx="1070516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D7AE881D-F7CD-4F21-9BD5-73E403051BB3}"/>
              </a:ext>
            </a:extLst>
          </p:cNvPr>
          <p:cNvCxnSpPr>
            <a:stCxn id="167" idx="2"/>
            <a:endCxn id="176" idx="0"/>
          </p:cNvCxnSpPr>
          <p:nvPr/>
        </p:nvCxnSpPr>
        <p:spPr>
          <a:xfrm flipH="1">
            <a:off x="2965647" y="3124338"/>
            <a:ext cx="1863775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FA301ADD-E195-4241-9DA0-6DDC6C621AA2}"/>
              </a:ext>
            </a:extLst>
          </p:cNvPr>
          <p:cNvCxnSpPr>
            <a:stCxn id="168" idx="2"/>
            <a:endCxn id="174" idx="0"/>
          </p:cNvCxnSpPr>
          <p:nvPr/>
        </p:nvCxnSpPr>
        <p:spPr>
          <a:xfrm flipH="1">
            <a:off x="6875042" y="3124338"/>
            <a:ext cx="481762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E5CB5DA8-D578-4AB7-8283-7B0018C53D5D}"/>
              </a:ext>
            </a:extLst>
          </p:cNvPr>
          <p:cNvCxnSpPr>
            <a:stCxn id="168" idx="2"/>
            <a:endCxn id="172" idx="0"/>
          </p:cNvCxnSpPr>
          <p:nvPr/>
        </p:nvCxnSpPr>
        <p:spPr>
          <a:xfrm>
            <a:off x="7356804" y="3124338"/>
            <a:ext cx="493342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7E6E4741-E8E2-4057-BC1F-A9BD5A61CD91}"/>
              </a:ext>
            </a:extLst>
          </p:cNvPr>
          <p:cNvCxnSpPr>
            <a:stCxn id="167" idx="2"/>
            <a:endCxn id="174" idx="0"/>
          </p:cNvCxnSpPr>
          <p:nvPr/>
        </p:nvCxnSpPr>
        <p:spPr>
          <a:xfrm>
            <a:off x="4829422" y="3124338"/>
            <a:ext cx="2045620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F49A369F-6C6E-4ADB-9543-1C60F1F91416}"/>
              </a:ext>
            </a:extLst>
          </p:cNvPr>
          <p:cNvCxnSpPr>
            <a:stCxn id="166" idx="2"/>
            <a:endCxn id="170" idx="0"/>
          </p:cNvCxnSpPr>
          <p:nvPr/>
        </p:nvCxnSpPr>
        <p:spPr>
          <a:xfrm flipH="1">
            <a:off x="8825250" y="3124338"/>
            <a:ext cx="1029753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1EA8B60B-5FB3-4FD7-A683-CF45529D82CF}"/>
              </a:ext>
            </a:extLst>
          </p:cNvPr>
          <p:cNvCxnSpPr>
            <a:stCxn id="166" idx="2"/>
            <a:endCxn id="171" idx="0"/>
          </p:cNvCxnSpPr>
          <p:nvPr/>
        </p:nvCxnSpPr>
        <p:spPr>
          <a:xfrm flipH="1">
            <a:off x="5899938" y="3124338"/>
            <a:ext cx="3955065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87D44A80-3189-4A7F-83B0-82224886830D}"/>
              </a:ext>
            </a:extLst>
          </p:cNvPr>
          <p:cNvCxnSpPr>
            <a:stCxn id="166" idx="2"/>
            <a:endCxn id="177" idx="0"/>
          </p:cNvCxnSpPr>
          <p:nvPr/>
        </p:nvCxnSpPr>
        <p:spPr>
          <a:xfrm flipH="1">
            <a:off x="9803975" y="3124338"/>
            <a:ext cx="51028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E3C8C1BC-4D13-4032-B58C-34AAC3642F9E}"/>
              </a:ext>
            </a:extLst>
          </p:cNvPr>
          <p:cNvCxnSpPr>
            <a:stCxn id="166" idx="2"/>
            <a:endCxn id="173" idx="0"/>
          </p:cNvCxnSpPr>
          <p:nvPr/>
        </p:nvCxnSpPr>
        <p:spPr>
          <a:xfrm>
            <a:off x="9855003" y="3124338"/>
            <a:ext cx="924076" cy="81275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F7B7BC4E-1AFD-43E4-9E8F-93E8C03706C2}"/>
              </a:ext>
            </a:extLst>
          </p:cNvPr>
          <p:cNvCxnSpPr>
            <a:stCxn id="193" idx="2"/>
            <a:endCxn id="182" idx="0"/>
          </p:cNvCxnSpPr>
          <p:nvPr/>
        </p:nvCxnSpPr>
        <p:spPr>
          <a:xfrm>
            <a:off x="5899455" y="4837847"/>
            <a:ext cx="226013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F5673B58-61F3-4516-A0E0-567F34627993}"/>
              </a:ext>
            </a:extLst>
          </p:cNvPr>
          <p:cNvCxnSpPr>
            <a:stCxn id="193" idx="2"/>
            <a:endCxn id="186" idx="0"/>
          </p:cNvCxnSpPr>
          <p:nvPr/>
        </p:nvCxnSpPr>
        <p:spPr>
          <a:xfrm flipH="1">
            <a:off x="4736393" y="4837847"/>
            <a:ext cx="1163062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204F73A8-34E5-4AEB-9F73-E703D61049A8}"/>
              </a:ext>
            </a:extLst>
          </p:cNvPr>
          <p:cNvCxnSpPr>
            <a:stCxn id="192" idx="2"/>
            <a:endCxn id="186" idx="0"/>
          </p:cNvCxnSpPr>
          <p:nvPr/>
        </p:nvCxnSpPr>
        <p:spPr>
          <a:xfrm flipH="1">
            <a:off x="4736393" y="4837847"/>
            <a:ext cx="176804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FCFFB08-0E5F-4AC8-8CD9-B133B26CCE0C}"/>
              </a:ext>
            </a:extLst>
          </p:cNvPr>
          <p:cNvCxnSpPr>
            <a:stCxn id="197" idx="2"/>
            <a:endCxn id="179" idx="0"/>
          </p:cNvCxnSpPr>
          <p:nvPr/>
        </p:nvCxnSpPr>
        <p:spPr>
          <a:xfrm>
            <a:off x="9830150" y="4837847"/>
            <a:ext cx="372606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86DB197D-C0ED-4539-B74E-D06389218F4F}"/>
              </a:ext>
            </a:extLst>
          </p:cNvPr>
          <p:cNvCxnSpPr>
            <a:stCxn id="194" idx="2"/>
            <a:endCxn id="179" idx="0"/>
          </p:cNvCxnSpPr>
          <p:nvPr/>
        </p:nvCxnSpPr>
        <p:spPr>
          <a:xfrm>
            <a:off x="6898450" y="4837847"/>
            <a:ext cx="3304306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1DB4A2C3-34E9-4B12-B476-48B9C631174F}"/>
              </a:ext>
            </a:extLst>
          </p:cNvPr>
          <p:cNvCxnSpPr>
            <a:stCxn id="196" idx="2"/>
            <a:endCxn id="180" idx="0"/>
          </p:cNvCxnSpPr>
          <p:nvPr/>
        </p:nvCxnSpPr>
        <p:spPr>
          <a:xfrm>
            <a:off x="8769651" y="4837847"/>
            <a:ext cx="75411" cy="7653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F07329B9-7847-4620-95BF-E76D00FF1376}"/>
              </a:ext>
            </a:extLst>
          </p:cNvPr>
          <p:cNvCxnSpPr>
            <a:stCxn id="194" idx="2"/>
            <a:endCxn id="180" idx="0"/>
          </p:cNvCxnSpPr>
          <p:nvPr/>
        </p:nvCxnSpPr>
        <p:spPr>
          <a:xfrm>
            <a:off x="6898450" y="4837847"/>
            <a:ext cx="1946612" cy="765363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DCB1B4C4-23DA-4CD6-AD50-814B642B202C}"/>
              </a:ext>
            </a:extLst>
          </p:cNvPr>
          <p:cNvCxnSpPr>
            <a:stCxn id="195" idx="2"/>
            <a:endCxn id="181" idx="0"/>
          </p:cNvCxnSpPr>
          <p:nvPr/>
        </p:nvCxnSpPr>
        <p:spPr>
          <a:xfrm flipH="1">
            <a:off x="7485265" y="4841173"/>
            <a:ext cx="364880" cy="76172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8E777592-44D7-4008-8E74-59D47E68FD6A}"/>
              </a:ext>
            </a:extLst>
          </p:cNvPr>
          <p:cNvCxnSpPr>
            <a:stCxn id="193" idx="2"/>
            <a:endCxn id="181" idx="0"/>
          </p:cNvCxnSpPr>
          <p:nvPr/>
        </p:nvCxnSpPr>
        <p:spPr>
          <a:xfrm>
            <a:off x="5899455" y="4837847"/>
            <a:ext cx="1585810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170CD1DB-8C35-46F5-AF11-E8B22FAE4101}"/>
              </a:ext>
            </a:extLst>
          </p:cNvPr>
          <p:cNvCxnSpPr>
            <a:stCxn id="192" idx="2"/>
            <a:endCxn id="184" idx="0"/>
          </p:cNvCxnSpPr>
          <p:nvPr/>
        </p:nvCxnSpPr>
        <p:spPr>
          <a:xfrm flipH="1">
            <a:off x="3347319" y="4837847"/>
            <a:ext cx="1565878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7FF581DB-207A-4618-B26D-170D3BF60C28}"/>
              </a:ext>
            </a:extLst>
          </p:cNvPr>
          <p:cNvCxnSpPr>
            <a:stCxn id="192" idx="2"/>
            <a:endCxn id="185" idx="0"/>
          </p:cNvCxnSpPr>
          <p:nvPr/>
        </p:nvCxnSpPr>
        <p:spPr>
          <a:xfrm flipH="1">
            <a:off x="1955818" y="4837847"/>
            <a:ext cx="2957379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B26EC26D-C945-4274-B6F1-A6458526EF51}"/>
              </a:ext>
            </a:extLst>
          </p:cNvPr>
          <p:cNvCxnSpPr>
            <a:stCxn id="187" idx="2"/>
            <a:endCxn id="185" idx="0"/>
          </p:cNvCxnSpPr>
          <p:nvPr/>
        </p:nvCxnSpPr>
        <p:spPr>
          <a:xfrm flipH="1">
            <a:off x="1955818" y="4837847"/>
            <a:ext cx="962687" cy="76504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FFED3258-3B21-4E5F-A9F2-3B13FB1738C3}"/>
              </a:ext>
            </a:extLst>
          </p:cNvPr>
          <p:cNvCxnSpPr>
            <a:stCxn id="191" idx="2"/>
            <a:endCxn id="184" idx="0"/>
          </p:cNvCxnSpPr>
          <p:nvPr/>
        </p:nvCxnSpPr>
        <p:spPr>
          <a:xfrm flipH="1">
            <a:off x="3347319" y="4841173"/>
            <a:ext cx="581100" cy="76172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0441B091-962E-4892-94C3-D0F2A415B122}"/>
              </a:ext>
            </a:extLst>
          </p:cNvPr>
          <p:cNvCxnSpPr>
            <a:stCxn id="187" idx="2"/>
            <a:endCxn id="182" idx="0"/>
          </p:cNvCxnSpPr>
          <p:nvPr/>
        </p:nvCxnSpPr>
        <p:spPr>
          <a:xfrm>
            <a:off x="2918505" y="4837847"/>
            <a:ext cx="3206963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023C673-1704-4E51-9483-172F506E9CDA}"/>
              </a:ext>
            </a:extLst>
          </p:cNvPr>
          <p:cNvSpPr/>
          <p:nvPr/>
        </p:nvSpPr>
        <p:spPr>
          <a:xfrm>
            <a:off x="6140900" y="587630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700" b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1B9F349F-C5AB-43F3-95F0-5B458FBCAAB9}"/>
              </a:ext>
            </a:extLst>
          </p:cNvPr>
          <p:cNvCxnSpPr/>
          <p:nvPr/>
        </p:nvCxnSpPr>
        <p:spPr>
          <a:xfrm flipH="1">
            <a:off x="5079293" y="1813062"/>
            <a:ext cx="1046175" cy="410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0351DC8C-AA7C-4EC3-BC06-2F81B07A9CD1}"/>
              </a:ext>
            </a:extLst>
          </p:cNvPr>
          <p:cNvCxnSpPr/>
          <p:nvPr/>
        </p:nvCxnSpPr>
        <p:spPr>
          <a:xfrm>
            <a:off x="4944081" y="3117896"/>
            <a:ext cx="135212" cy="8188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>
            <a:extLst>
              <a:ext uri="{FF2B5EF4-FFF2-40B4-BE49-F238E27FC236}">
                <a16:creationId xmlns:a16="http://schemas.microsoft.com/office/drawing/2014/main" id="{CE028AD2-8647-4121-AFF5-38ABC5754F4B}"/>
              </a:ext>
            </a:extLst>
          </p:cNvPr>
          <p:cNvCxnSpPr/>
          <p:nvPr/>
        </p:nvCxnSpPr>
        <p:spPr>
          <a:xfrm flipH="1">
            <a:off x="3522901" y="4884330"/>
            <a:ext cx="1563668" cy="718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Rectangle 239">
            <a:extLst>
              <a:ext uri="{FF2B5EF4-FFF2-40B4-BE49-F238E27FC236}">
                <a16:creationId xmlns:a16="http://schemas.microsoft.com/office/drawing/2014/main" id="{088889E5-5C40-4C90-A4F9-7F597F809513}"/>
              </a:ext>
            </a:extLst>
          </p:cNvPr>
          <p:cNvSpPr/>
          <p:nvPr/>
        </p:nvSpPr>
        <p:spPr>
          <a:xfrm>
            <a:off x="4865653" y="2086175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700" b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5342C6B3-E941-471E-B30D-5F7B42ED6D42}"/>
              </a:ext>
            </a:extLst>
          </p:cNvPr>
          <p:cNvSpPr/>
          <p:nvPr/>
        </p:nvSpPr>
        <p:spPr>
          <a:xfrm>
            <a:off x="5047244" y="3773517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700" b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1DA7CDF-F4DC-4449-A0A4-3B154F6925AF}"/>
              </a:ext>
            </a:extLst>
          </p:cNvPr>
          <p:cNvSpPr/>
          <p:nvPr/>
        </p:nvSpPr>
        <p:spPr>
          <a:xfrm>
            <a:off x="3451381" y="5524279"/>
            <a:ext cx="292068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700" b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43" name="Picture 242">
            <a:extLst>
              <a:ext uri="{FF2B5EF4-FFF2-40B4-BE49-F238E27FC236}">
                <a16:creationId xmlns:a16="http://schemas.microsoft.com/office/drawing/2014/main" id="{9FA25502-5738-4032-8E31-094FDE50433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4" y="5602894"/>
            <a:ext cx="685800" cy="685800"/>
          </a:xfrm>
          <a:prstGeom prst="rect">
            <a:avLst/>
          </a:prstGeom>
        </p:spPr>
      </p:pic>
      <p:pic>
        <p:nvPicPr>
          <p:cNvPr id="244" name="Picture 243">
            <a:extLst>
              <a:ext uri="{FF2B5EF4-FFF2-40B4-BE49-F238E27FC236}">
                <a16:creationId xmlns:a16="http://schemas.microsoft.com/office/drawing/2014/main" id="{247A74D6-FA1B-4752-AE7E-9178F37DE0C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034" y="5602894"/>
            <a:ext cx="685800" cy="685800"/>
          </a:xfrm>
          <a:prstGeom prst="rect">
            <a:avLst/>
          </a:prstGeom>
        </p:spPr>
      </p:pic>
      <p:sp>
        <p:nvSpPr>
          <p:cNvPr id="245" name="Rectangle 244">
            <a:extLst>
              <a:ext uri="{FF2B5EF4-FFF2-40B4-BE49-F238E27FC236}">
                <a16:creationId xmlns:a16="http://schemas.microsoft.com/office/drawing/2014/main" id="{CB30C1AD-B1A3-4EA2-958A-F0F04D5DB53C}"/>
              </a:ext>
            </a:extLst>
          </p:cNvPr>
          <p:cNvSpPr/>
          <p:nvPr/>
        </p:nvSpPr>
        <p:spPr>
          <a:xfrm>
            <a:off x="10888277" y="6233843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E56810C5-6753-487C-830A-4935CB51D787}"/>
              </a:ext>
            </a:extLst>
          </p:cNvPr>
          <p:cNvSpPr/>
          <p:nvPr/>
        </p:nvSpPr>
        <p:spPr>
          <a:xfrm>
            <a:off x="274370" y="6239077"/>
            <a:ext cx="957313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1400" b="1" cap="none" spc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9BE35368-9E53-48E7-A3E1-1A770513C6FD}"/>
              </a:ext>
            </a:extLst>
          </p:cNvPr>
          <p:cNvCxnSpPr>
            <a:stCxn id="187" idx="2"/>
            <a:endCxn id="243" idx="0"/>
          </p:cNvCxnSpPr>
          <p:nvPr/>
        </p:nvCxnSpPr>
        <p:spPr>
          <a:xfrm flipH="1">
            <a:off x="717754" y="4837847"/>
            <a:ext cx="2200751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14A484E9-0076-471E-A231-EFB2FCFE3651}"/>
              </a:ext>
            </a:extLst>
          </p:cNvPr>
          <p:cNvCxnSpPr>
            <a:stCxn id="194" idx="2"/>
            <a:endCxn id="244" idx="0"/>
          </p:cNvCxnSpPr>
          <p:nvPr/>
        </p:nvCxnSpPr>
        <p:spPr>
          <a:xfrm>
            <a:off x="6898450" y="4837847"/>
            <a:ext cx="4468484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F6B81676-52B5-4FE9-A309-D57A6D605E0D}"/>
              </a:ext>
            </a:extLst>
          </p:cNvPr>
          <p:cNvCxnSpPr>
            <a:stCxn id="198" idx="2"/>
            <a:endCxn id="244" idx="0"/>
          </p:cNvCxnSpPr>
          <p:nvPr/>
        </p:nvCxnSpPr>
        <p:spPr>
          <a:xfrm>
            <a:off x="10813047" y="4837847"/>
            <a:ext cx="553887" cy="7650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Folded Corner 3">
            <a:extLst>
              <a:ext uri="{FF2B5EF4-FFF2-40B4-BE49-F238E27FC236}">
                <a16:creationId xmlns:a16="http://schemas.microsoft.com/office/drawing/2014/main" id="{F780F32B-7FD9-45D0-86AD-5120CC0A44D9}"/>
              </a:ext>
            </a:extLst>
          </p:cNvPr>
          <p:cNvSpPr/>
          <p:nvPr/>
        </p:nvSpPr>
        <p:spPr>
          <a:xfrm>
            <a:off x="6359538" y="584275"/>
            <a:ext cx="241386" cy="362080"/>
          </a:xfrm>
          <a:prstGeom prst="foldedCorner">
            <a:avLst>
              <a:gd name="adj" fmla="val 28242"/>
            </a:avLst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251" name="Folded Corner 3">
            <a:extLst>
              <a:ext uri="{FF2B5EF4-FFF2-40B4-BE49-F238E27FC236}">
                <a16:creationId xmlns:a16="http://schemas.microsoft.com/office/drawing/2014/main" id="{AEE99696-19D0-4BCB-BC3E-F39A6F1419C2}"/>
              </a:ext>
            </a:extLst>
          </p:cNvPr>
          <p:cNvSpPr/>
          <p:nvPr/>
        </p:nvSpPr>
        <p:spPr>
          <a:xfrm>
            <a:off x="5097926" y="2270841"/>
            <a:ext cx="241386" cy="362080"/>
          </a:xfrm>
          <a:prstGeom prst="foldedCorner">
            <a:avLst>
              <a:gd name="adj" fmla="val 28242"/>
            </a:avLst>
          </a:prstGeom>
          <a:solidFill>
            <a:srgbClr val="92D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252" name="Folded Corner 3">
            <a:extLst>
              <a:ext uri="{FF2B5EF4-FFF2-40B4-BE49-F238E27FC236}">
                <a16:creationId xmlns:a16="http://schemas.microsoft.com/office/drawing/2014/main" id="{47A2EBAC-5B56-4233-9C25-11A22406E326}"/>
              </a:ext>
            </a:extLst>
          </p:cNvPr>
          <p:cNvSpPr/>
          <p:nvPr/>
        </p:nvSpPr>
        <p:spPr>
          <a:xfrm>
            <a:off x="5239948" y="3969534"/>
            <a:ext cx="241386" cy="362080"/>
          </a:xfrm>
          <a:prstGeom prst="foldedCorner">
            <a:avLst>
              <a:gd name="adj" fmla="val 28242"/>
            </a:avLst>
          </a:prstGeom>
          <a:solidFill>
            <a:schemeClr val="accent2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  <p:sp>
        <p:nvSpPr>
          <p:cNvPr id="253" name="Folded Corner 3">
            <a:extLst>
              <a:ext uri="{FF2B5EF4-FFF2-40B4-BE49-F238E27FC236}">
                <a16:creationId xmlns:a16="http://schemas.microsoft.com/office/drawing/2014/main" id="{8B15C065-2AB3-447B-B9C8-C36AB72B746F}"/>
              </a:ext>
            </a:extLst>
          </p:cNvPr>
          <p:cNvSpPr/>
          <p:nvPr/>
        </p:nvSpPr>
        <p:spPr>
          <a:xfrm>
            <a:off x="3696106" y="5636811"/>
            <a:ext cx="241386" cy="362080"/>
          </a:xfrm>
          <a:prstGeom prst="foldedCorner">
            <a:avLst>
              <a:gd name="adj" fmla="val 28242"/>
            </a:avLst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/>
          </a:p>
        </p:txBody>
      </p:sp>
    </p:spTree>
    <p:extLst>
      <p:ext uri="{BB962C8B-B14F-4D97-AF65-F5344CB8AC3E}">
        <p14:creationId xmlns:p14="http://schemas.microsoft.com/office/powerpoint/2010/main" val="10972162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66" grpId="0"/>
      <p:bldP spid="167" grpId="0"/>
      <p:bldP spid="168" grpId="0"/>
      <p:bldP spid="169" grpId="0"/>
      <p:bldP spid="187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36" grpId="0"/>
      <p:bldP spid="240" grpId="0"/>
      <p:bldP spid="241" grpId="0"/>
      <p:bldP spid="242" grpId="0"/>
      <p:bldP spid="245" grpId="0"/>
      <p:bldP spid="246" grpId="0"/>
      <p:bldP spid="250" grpId="0" animBg="1"/>
      <p:bldP spid="251" grpId="0" animBg="1"/>
      <p:bldP spid="252" grpId="0" animBg="1"/>
      <p:bldP spid="2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 Authenticated Encryption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Reverse decryption property of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the keys of the immediate children nodes of the node are taken in an order and encrypted alongside the file. 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for efficiency improvements. 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Decryption keys for the immediate children nodes are obtained on decryption.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need to store the tags for the file. </a:t>
            </a:r>
            <a:endParaRPr lang="en-I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2978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2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(1)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2EE96A78-B706-4853-8130-6079932DA30A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F1505BA0-BD2F-48CC-8793-BECA704DEAF4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BCE69931-8076-4AA2-8132-39A06159DD1E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D16736A2-D2A4-45CE-AA1A-988FDF846581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C06D957F-8464-48E9-A924-94002572B2DA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5A2BD402-4E0A-4C4E-9D11-1500DA17A264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17103934-0433-41DC-A70D-DC37FE689C66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727C92B2-AF48-46B9-830E-8BBB43678605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905BC3-1493-4774-8435-182336B1A18E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48C5BF-725F-4467-8269-7B9D3D4C264B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(28)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016BBADA-AFC3-4258-9444-F24CFE3D78C9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188630487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608" y="289148"/>
            <a:ext cx="2978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2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(2)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4403B-FEFB-45E6-BBCF-AD9EA96A6FFF}"/>
                  </a:ext>
                </a:extLst>
              </p:cNvPr>
              <p:cNvSpPr txBox="1"/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A4403B-FEFB-45E6-BBCF-AD9EA96A6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blipFill>
                <a:blip r:embed="rId3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EBF5E4-A4CF-45C1-8B1D-B5825B583EB7}"/>
                  </a:ext>
                </a:extLst>
              </p:cNvPr>
              <p:cNvSpPr txBox="1"/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EBF5E4-A4CF-45C1-8B1D-B5825B583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blipFill>
                <a:blip r:embed="rId4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BF3C0E5-E99B-48AA-BC9F-500D3830F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70" y="2275421"/>
            <a:ext cx="5486400" cy="2650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845781-8942-4711-8C23-7487BAD79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504" y="2265323"/>
            <a:ext cx="5486400" cy="2661049"/>
          </a:xfrm>
          <a:prstGeom prst="rect">
            <a:avLst/>
          </a:prstGeom>
        </p:spPr>
      </p:pic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9BE624FA-B83C-4857-8FF2-400B182365E1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4D0B58E2-6D35-44E3-9858-AC7ED926AC4C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C055148F-14B2-452B-ABA4-7A2404E5E2A0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2F6C5158-978C-4E02-B9FD-B607B1BB143C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1CF25E1B-2525-407D-A5E1-194F207106E4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3B0BDC9E-7797-445C-AF98-FB260A579CCE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E6BAD2B2-1E16-4ED1-B337-DBF317BE5EF3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1F2156DD-BE07-4FF1-B68F-2464F94918FC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646796-564F-41E5-A7C1-9AB762531DD6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212C97-2DC9-40AC-8238-3BAFDF3BFA98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(29)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lowchart: Manual Operation 10">
            <a:extLst>
              <a:ext uri="{FF2B5EF4-FFF2-40B4-BE49-F238E27FC236}">
                <a16:creationId xmlns:a16="http://schemas.microsoft.com/office/drawing/2014/main" id="{3DC5361D-AF22-4C65-8A98-F66FBBFDC16F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898985848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8B8E44F-B0BC-4291-8D5C-5B49E136D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31" t="9944" r="18437" b="5333"/>
          <a:stretch/>
        </p:blipFill>
        <p:spPr>
          <a:xfrm>
            <a:off x="2554124" y="1047750"/>
            <a:ext cx="7083752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8" y="289148"/>
            <a:ext cx="446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2: Encryption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74198D-57D1-440E-AD93-35959CAFF44C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E12A3D4-1C71-41C7-ABA3-3612583AC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77B4E1-E0B1-4C66-894E-7E720B9ED928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63E4FD2E-C7CE-4A40-84B4-9AB50E85ECF0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C5C19B56-B02A-475D-A7BB-56F53242CB9A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A2402051-34B8-4258-99BA-5DD0E01ECFFC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01A55F96-49BA-43A5-8D0A-A0D5C28A722F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9377804C-0CE1-4078-A795-13502A7C97AF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6F8FA824-0895-439C-866E-EC2CCFC761FA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61CFFD28-6268-4C69-8A3A-09DC9F119481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F06161B8-1201-41C0-A199-F424163DADC2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E36B34-30D6-4066-A48A-A40A173C5AB0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112E2C-2719-471B-BE1A-6C4F3EE70357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(30)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1E7273FD-2D75-4628-AD42-3A80645209BF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158033505"/>
      </p:ext>
    </p:extLst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0A200FB-FEEA-498C-9932-1F2AB5B5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14" t="9944" r="22274" b="5278"/>
          <a:stretch/>
        </p:blipFill>
        <p:spPr>
          <a:xfrm>
            <a:off x="2989677" y="1043940"/>
            <a:ext cx="6202583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8" y="289148"/>
            <a:ext cx="5078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2: Key Derivation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8D4E22-BBEF-4A1F-8D1F-2D0F1994778A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59C95E6-2B9A-44A3-9890-6B5BA0E50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EEA35E-3149-4228-B5D1-8995F233FC7D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D070D12D-0E5C-4F20-BFA2-BC1E4CC66CAF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AB6CA8ED-78AA-4DA8-903A-DE70BC338113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5AC16573-2CE2-4D84-BC53-5468C29C2DEB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1C874018-AFA6-4FE7-AB94-2EC9A7A38975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EA75ED0D-1722-427E-A863-5C3A156B4F6A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9380F7C6-8FE2-4001-BA41-362D642F030B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94261165-3265-4811-B8BB-4B81B61941F7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9A0CB915-6F3B-4C46-B075-C9FBC7A93DB8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7501B1-800E-47EA-BF6B-0DB1F767D807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E6354A-459A-48B0-8A40-93D3BFA6901A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(31)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8B36604D-1FBD-44EC-9D9E-4C5FBB2E563B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2075687191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50DAE8F-4C18-4064-874F-FBE40202A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8" t="10055" r="22261" b="5278"/>
          <a:stretch/>
        </p:blipFill>
        <p:spPr>
          <a:xfrm>
            <a:off x="2976600" y="1051560"/>
            <a:ext cx="6223280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8" y="289148"/>
            <a:ext cx="4482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2: Decryption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FDB715-F2EA-486E-83EB-28CA3FD1CE57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B38E35-E4ED-4934-A4B2-6B3781C73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B48B17-A5CC-456A-9B8A-DC650B4E771C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0C60DD81-8BD4-43AD-A9A4-88B75396D41E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745A7ED9-E7E4-4BE8-BF97-5675B1C2E91A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1B7A5F19-A922-464F-BAD4-2AC56BBEC76D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4B62A663-FBD8-41C1-974F-7C9090D4CF7B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B8FB52E5-8B0D-404B-91FF-F4CDC270F5D1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3B79DB0A-50B7-48F3-A538-5BF19706FFCF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5E4150B2-BAA0-4106-AF7F-C4370B50D83C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D23CA393-FE93-45B0-B20E-1A2D20C5BB36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F45F65-7FD0-4F95-91F4-47565407D4A6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1A213A9-6878-49A8-BA3C-5E2AC70C6EC2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(32)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368704E2-1B1A-494E-B26A-09A0E233934C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3741148629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 Hash Mode of Operation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Reverse decryption property of a construction made by tweaking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the keys of the immediate children nodes of the node are taken in an order and encrypted alongside the file. 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for efficiency improvements. 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Decryption keys for the immediate children nodes are obtained on decryption.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need to store the tags for the file. </a:t>
            </a:r>
            <a:endParaRPr lang="en-IN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2978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3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(1)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9238CF48-5302-4A56-B022-5695105BE487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2291F6F2-E641-4126-8741-7CBD7CB28C4F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3AF8CD1A-D742-4E00-A1D7-4DCB89B85E97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3CB9211E-0359-4F04-8B4C-605B1F838383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38342E21-0FB4-4216-A347-75D78818E139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2C539E90-4C7A-4EAB-A533-4857EED70867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230ACD6A-12C6-4424-922F-564AD6528F78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D181125F-0F7B-4AE6-BF18-6AAB753BFA47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5AB270-AD9E-4E93-BADD-3F1751494E18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52215D-CA3F-48E8-B2C1-DDCBD1BB5F59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(33)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19C5625C-CDC8-4756-869D-910647A20165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2460275724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608" y="289148"/>
            <a:ext cx="2978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3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(2)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95DBC3-D390-4443-9E1F-8A990D7E3DCA}"/>
                  </a:ext>
                </a:extLst>
              </p:cNvPr>
              <p:cNvSpPr txBox="1"/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95DBC3-D390-4443-9E1F-8A990D7E3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5" y="4926372"/>
                <a:ext cx="5029200" cy="338554"/>
              </a:xfrm>
              <a:prstGeom prst="rect">
                <a:avLst/>
              </a:prstGeom>
              <a:blipFill>
                <a:blip r:embed="rId3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B98562-F4AA-4FEA-BA43-8079E567094E}"/>
                  </a:ext>
                </a:extLst>
              </p:cNvPr>
              <p:cNvSpPr txBox="1"/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Pictorial description of Functionality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𝒢</m:t>
                        </m:r>
                      </m:e>
                      <m:sub>
                        <m:r>
                          <a:rPr lang="en-US" sz="1600" b="0" i="0" smtClean="0">
                            <a:ln w="0"/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B98562-F4AA-4FEA-BA43-8079E567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04" y="4919824"/>
                <a:ext cx="5029200" cy="338554"/>
              </a:xfrm>
              <a:prstGeom prst="rect">
                <a:avLst/>
              </a:prstGeom>
              <a:blipFill>
                <a:blip r:embed="rId4"/>
                <a:stretch>
                  <a:fillRect t="-8929" b="-267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C9ABE39-898E-4BC3-8094-AE83D46B2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35" y="2258151"/>
            <a:ext cx="5486400" cy="26610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BB4BDF-E3AD-46BB-A985-D792AAD86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504" y="2265323"/>
            <a:ext cx="5486400" cy="2661049"/>
          </a:xfrm>
          <a:prstGeom prst="rect">
            <a:avLst/>
          </a:prstGeom>
        </p:spPr>
      </p:pic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D323AC20-7209-4FE2-8518-D9E3F42543AC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BB9C2708-B76A-49F7-B298-1B5B7E094879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84E0CE36-C032-4CE6-9090-D3F1127B4C7A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CA56B0DC-B4DD-48DB-AD16-F54E0330068B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447E2249-8A2A-4E28-BEE8-8BD085C64F63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6CBF3FBB-1BBE-4112-8E48-486FE2C39AFA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5EFFE8CC-4E3D-45F6-B29E-AD023177CA1C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09643A41-47F7-4751-85BA-F6419EFBB69B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3262683-A89F-4D7C-AEF4-3B63D55FEF3F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7C35DB-D1FF-463E-BBAE-B21C289D2007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(34)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B048AB02-D186-46D4-8275-939F6592F4B2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361447531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8AEFE9-6C57-42D6-9E57-4D057AC16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1" t="9926" r="18417" b="5260"/>
          <a:stretch/>
        </p:blipFill>
        <p:spPr>
          <a:xfrm>
            <a:off x="2554996" y="1041400"/>
            <a:ext cx="7082008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8" y="289148"/>
            <a:ext cx="44614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3: Encryption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EC88E8-A6CF-4163-909C-818622B1E628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CA07E8-644D-4021-9792-EB3191CE9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DE835A9-1CD1-4DBE-A22E-C939FA45631D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443FAFE9-5FAD-4324-BAF4-8752183D1840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501F0ADA-4B12-4686-8CED-0AF777DEB6E5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16A0FD3D-D57A-4496-B4FD-49D8C00E4052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BA26871E-434D-41F1-935D-F88C69A63E92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E40B7876-80C6-4B72-B3E3-26FE190ACF17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7E0D38FD-7BB0-4791-8DD0-E05C34D07628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BDDAC6B7-850F-4736-87F1-8941C818497E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4AA039C8-1E25-495F-9603-2BF5817BD7AF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15EC16-A109-41CA-AC3E-A35329AA4A92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78B031-889B-4058-A288-85AFC9DC160D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(35)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4D1E2421-391B-48DD-95C3-4EAB2F30C043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2664723660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8911083-E406-4EB8-A7E1-278111FF92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74" t="10000" r="18366" b="5278"/>
          <a:stretch/>
        </p:blipFill>
        <p:spPr>
          <a:xfrm>
            <a:off x="2534337" y="1047750"/>
            <a:ext cx="7110044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8" y="289148"/>
            <a:ext cx="50786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3: Key Derivation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ABC4AE-0D23-4941-A7DA-E92D51E4D893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F66F26-ADF7-48DA-A609-58504BE26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09EE17D-8B61-4C23-8DD9-2EFAB785D4E9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0713A365-0DD4-40D2-A108-04AF4CD873DD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9A4C360C-61C7-4E30-B1D3-F4D2D9C34D5D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5D5A0C0D-0017-4B52-B4C9-29DE3F96C412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60F704DB-FDE3-417D-9276-10B219FA0849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390B41F1-5C4F-4E61-8972-83792AB219A4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6DB4B180-F321-4925-90FA-CC9A5A91F17A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638028A7-8B7D-42BC-A529-1FAB52A9F85E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EE59EEF1-1DDC-49A6-A6E3-B76A56ADFDF2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5F968B-CE0E-42E1-8AF5-DAFC2317AB1F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75C035-5A94-44C9-8031-A27B135A7461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(36)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A6695ADB-6348-4F65-A839-43FE05E598C6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1231500465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2E0DB6-7D55-4CD1-B7FE-6D4648C34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3" t="10055" r="18219" b="5167"/>
          <a:stretch/>
        </p:blipFill>
        <p:spPr>
          <a:xfrm>
            <a:off x="2531278" y="1043940"/>
            <a:ext cx="7129444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3608" y="289148"/>
            <a:ext cx="44823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Construction 3: Decryption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D76ED1-9C5E-4440-9E3D-167F6EB468A4}"/>
              </a:ext>
            </a:extLst>
          </p:cNvPr>
          <p:cNvGrpSpPr/>
          <p:nvPr/>
        </p:nvGrpSpPr>
        <p:grpSpPr>
          <a:xfrm>
            <a:off x="7166244" y="4314422"/>
            <a:ext cx="2293495" cy="2212108"/>
            <a:chOff x="7166244" y="4562475"/>
            <a:chExt cx="2293495" cy="22121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E08A49D-7C38-409B-8DA0-4BFF4096C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001" t="9927" r="19669" b="5352"/>
            <a:stretch/>
          </p:blipFill>
          <p:spPr>
            <a:xfrm>
              <a:off x="7166244" y="4562475"/>
              <a:ext cx="2276841" cy="1828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CEA156-C3B0-42E1-BB72-3A6AE975AD12}"/>
                </a:ext>
              </a:extLst>
            </p:cNvPr>
            <p:cNvSpPr/>
            <p:nvPr/>
          </p:nvSpPr>
          <p:spPr>
            <a:xfrm>
              <a:off x="7166244" y="6436029"/>
              <a:ext cx="2293495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Tree</a:t>
              </a:r>
              <a:endParaRPr lang="en-IN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1B36C6EC-9931-452C-9E8C-9B5955AC5824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82F63A92-00CE-493C-B027-A01FC5910348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F3920B9F-8E50-43BF-81CA-E51D9A4A6D67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3BF573DB-B127-44DA-A0BE-916E08F71A1D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1A7CA51D-E4DD-4BAA-A62D-F67918353A18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95E368F1-DFC6-4361-9DB1-13F49B7CD606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CF77329B-187B-47F3-BAF4-2EBC09EB32D8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BEB91898-4018-46D0-940A-CD368B84A544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2C6673-497C-45B3-839F-111F0EB1E8F5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D7CCA4-D4C5-4EEC-BFBC-B6072FD67957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(37)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lowchart: Manual Operation 10">
            <a:extLst>
              <a:ext uri="{FF2B5EF4-FFF2-40B4-BE49-F238E27FC236}">
                <a16:creationId xmlns:a16="http://schemas.microsoft.com/office/drawing/2014/main" id="{A6CC2D93-056B-46D4-9BB4-7D9814E3A70D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</p:spTree>
    <p:extLst>
      <p:ext uri="{BB962C8B-B14F-4D97-AF65-F5344CB8AC3E}">
        <p14:creationId xmlns:p14="http://schemas.microsoft.com/office/powerpoint/2010/main" val="2123262076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93608" y="289148"/>
            <a:ext cx="5017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Hierarchical Access Control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(2)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2EB8014-9865-493A-87F3-18FF46628EF3}"/>
              </a:ext>
            </a:extLst>
          </p:cNvPr>
          <p:cNvGrpSpPr/>
          <p:nvPr/>
        </p:nvGrpSpPr>
        <p:grpSpPr>
          <a:xfrm>
            <a:off x="5922624" y="906693"/>
            <a:ext cx="3657600" cy="5486400"/>
            <a:chOff x="4267200" y="685800"/>
            <a:chExt cx="3657600" cy="5486400"/>
          </a:xfrm>
        </p:grpSpPr>
        <p:sp>
          <p:nvSpPr>
            <p:cNvPr id="60" name="Folded Corner 3">
              <a:extLst>
                <a:ext uri="{FF2B5EF4-FFF2-40B4-BE49-F238E27FC236}">
                  <a16:creationId xmlns:a16="http://schemas.microsoft.com/office/drawing/2014/main" id="{CAB80DF9-0903-43A1-AAC7-6B21B017050C}"/>
                </a:ext>
              </a:extLst>
            </p:cNvPr>
            <p:cNvSpPr/>
            <p:nvPr/>
          </p:nvSpPr>
          <p:spPr>
            <a:xfrm>
              <a:off x="4267200" y="685800"/>
              <a:ext cx="3657600" cy="5486400"/>
            </a:xfrm>
            <a:prstGeom prst="foldedCorne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8118B7-9BA4-449A-95EF-8E4BB09BFCA2}"/>
                </a:ext>
              </a:extLst>
            </p:cNvPr>
            <p:cNvCxnSpPr/>
            <p:nvPr/>
          </p:nvCxnSpPr>
          <p:spPr>
            <a:xfrm>
              <a:off x="4631436" y="1371600"/>
              <a:ext cx="292608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037BB66-6CDE-4F26-896A-9E3EDE8A5AB1}"/>
                </a:ext>
              </a:extLst>
            </p:cNvPr>
            <p:cNvCxnSpPr/>
            <p:nvPr/>
          </p:nvCxnSpPr>
          <p:spPr>
            <a:xfrm>
              <a:off x="4634484" y="1645920"/>
              <a:ext cx="292608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996AB9-6F8F-4F32-B7C9-037F7C866740}"/>
                </a:ext>
              </a:extLst>
            </p:cNvPr>
            <p:cNvCxnSpPr/>
            <p:nvPr/>
          </p:nvCxnSpPr>
          <p:spPr>
            <a:xfrm>
              <a:off x="4634484" y="1920240"/>
              <a:ext cx="292608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78E4BBB-F4B0-4D10-BC32-2908F55F6EC0}"/>
                </a:ext>
              </a:extLst>
            </p:cNvPr>
            <p:cNvCxnSpPr/>
            <p:nvPr/>
          </p:nvCxnSpPr>
          <p:spPr>
            <a:xfrm>
              <a:off x="4634484" y="2194560"/>
              <a:ext cx="2286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F513F9D-E30E-4BD5-A3CD-C4DC3B625295}"/>
                </a:ext>
              </a:extLst>
            </p:cNvPr>
            <p:cNvCxnSpPr/>
            <p:nvPr/>
          </p:nvCxnSpPr>
          <p:spPr>
            <a:xfrm>
              <a:off x="4634484" y="2468880"/>
              <a:ext cx="292608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BB4A723-174B-44B3-BD17-F6B16BF66040}"/>
                </a:ext>
              </a:extLst>
            </p:cNvPr>
            <p:cNvCxnSpPr/>
            <p:nvPr/>
          </p:nvCxnSpPr>
          <p:spPr>
            <a:xfrm>
              <a:off x="4634484" y="2743200"/>
              <a:ext cx="292608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FA1D8A4-5C50-4E35-86E0-475F9495EFB1}"/>
                </a:ext>
              </a:extLst>
            </p:cNvPr>
            <p:cNvCxnSpPr/>
            <p:nvPr/>
          </p:nvCxnSpPr>
          <p:spPr>
            <a:xfrm>
              <a:off x="4634484" y="3017520"/>
              <a:ext cx="292608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C65AC0-6657-4A7C-9465-2902BDD96F95}"/>
                </a:ext>
              </a:extLst>
            </p:cNvPr>
            <p:cNvCxnSpPr/>
            <p:nvPr/>
          </p:nvCxnSpPr>
          <p:spPr>
            <a:xfrm>
              <a:off x="4634484" y="3291840"/>
              <a:ext cx="1371600" cy="0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1F00EDC-3CB8-4E6D-AB91-9D5D5E4DDEAF}"/>
                </a:ext>
              </a:extLst>
            </p:cNvPr>
            <p:cNvCxnSpPr/>
            <p:nvPr/>
          </p:nvCxnSpPr>
          <p:spPr>
            <a:xfrm>
              <a:off x="4634484" y="3566160"/>
              <a:ext cx="292608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9059884-3857-46F5-AA07-0B7EA32627AB}"/>
                </a:ext>
              </a:extLst>
            </p:cNvPr>
            <p:cNvCxnSpPr/>
            <p:nvPr/>
          </p:nvCxnSpPr>
          <p:spPr>
            <a:xfrm>
              <a:off x="4634484" y="3840480"/>
              <a:ext cx="292608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FF5106C-AFA2-4B3C-8C2C-422B7FEDD70D}"/>
                </a:ext>
              </a:extLst>
            </p:cNvPr>
            <p:cNvCxnSpPr/>
            <p:nvPr/>
          </p:nvCxnSpPr>
          <p:spPr>
            <a:xfrm>
              <a:off x="4634484" y="4114800"/>
              <a:ext cx="182880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12D55BF-9681-4318-ADEC-3BACDF6B606D}"/>
                </a:ext>
              </a:extLst>
            </p:cNvPr>
            <p:cNvCxnSpPr/>
            <p:nvPr/>
          </p:nvCxnSpPr>
          <p:spPr>
            <a:xfrm>
              <a:off x="4631436" y="4389120"/>
              <a:ext cx="292608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19C7916-9710-4C77-8496-398F3885F85E}"/>
                </a:ext>
              </a:extLst>
            </p:cNvPr>
            <p:cNvCxnSpPr/>
            <p:nvPr/>
          </p:nvCxnSpPr>
          <p:spPr>
            <a:xfrm>
              <a:off x="4634484" y="4663440"/>
              <a:ext cx="292608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A853FC85-6BD5-4D5B-974E-74CED5CB3188}"/>
                </a:ext>
              </a:extLst>
            </p:cNvPr>
            <p:cNvCxnSpPr/>
            <p:nvPr/>
          </p:nvCxnSpPr>
          <p:spPr>
            <a:xfrm>
              <a:off x="4634484" y="4937760"/>
              <a:ext cx="292608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E13F851-5AAE-4DAF-A959-E7B01532D395}"/>
                </a:ext>
              </a:extLst>
            </p:cNvPr>
            <p:cNvCxnSpPr/>
            <p:nvPr/>
          </p:nvCxnSpPr>
          <p:spPr>
            <a:xfrm>
              <a:off x="4634484" y="5212080"/>
              <a:ext cx="292608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D67F53E-3A68-4DC5-A9FD-EDF03E824A4C}"/>
                </a:ext>
              </a:extLst>
            </p:cNvPr>
            <p:cNvCxnSpPr/>
            <p:nvPr/>
          </p:nvCxnSpPr>
          <p:spPr>
            <a:xfrm>
              <a:off x="4634484" y="5486400"/>
              <a:ext cx="100584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Brace 83">
            <a:extLst>
              <a:ext uri="{FF2B5EF4-FFF2-40B4-BE49-F238E27FC236}">
                <a16:creationId xmlns:a16="http://schemas.microsoft.com/office/drawing/2014/main" id="{4D6C5C93-BACB-493B-9D73-93B18B7BFF81}"/>
              </a:ext>
            </a:extLst>
          </p:cNvPr>
          <p:cNvSpPr/>
          <p:nvPr/>
        </p:nvSpPr>
        <p:spPr>
          <a:xfrm>
            <a:off x="9610704" y="1501053"/>
            <a:ext cx="275771" cy="100584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Right Brace 84">
            <a:extLst>
              <a:ext uri="{FF2B5EF4-FFF2-40B4-BE49-F238E27FC236}">
                <a16:creationId xmlns:a16="http://schemas.microsoft.com/office/drawing/2014/main" id="{5B4D9207-8C62-4FFB-878F-5B0EE25239C3}"/>
              </a:ext>
            </a:extLst>
          </p:cNvPr>
          <p:cNvSpPr/>
          <p:nvPr/>
        </p:nvSpPr>
        <p:spPr>
          <a:xfrm>
            <a:off x="10250784" y="1501053"/>
            <a:ext cx="275771" cy="2103120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D48AA70B-580E-48E3-8852-0654F6A8C751}"/>
              </a:ext>
            </a:extLst>
          </p:cNvPr>
          <p:cNvSpPr/>
          <p:nvPr/>
        </p:nvSpPr>
        <p:spPr>
          <a:xfrm>
            <a:off x="10890864" y="1501053"/>
            <a:ext cx="275771" cy="2926080"/>
          </a:xfrm>
          <a:prstGeom prst="rightBrac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3C01757D-DC98-4903-BD54-E192944F3C02}"/>
              </a:ext>
            </a:extLst>
          </p:cNvPr>
          <p:cNvSpPr/>
          <p:nvPr/>
        </p:nvSpPr>
        <p:spPr>
          <a:xfrm>
            <a:off x="11530944" y="1501053"/>
            <a:ext cx="275771" cy="429768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4F24B5B-C8DA-47B0-B583-603F4EBE21C6}"/>
              </a:ext>
            </a:extLst>
          </p:cNvPr>
          <p:cNvSpPr/>
          <p:nvPr/>
        </p:nvSpPr>
        <p:spPr>
          <a:xfrm>
            <a:off x="11713824" y="3015040"/>
            <a:ext cx="492443" cy="1269707"/>
          </a:xfrm>
          <a:prstGeom prst="rect">
            <a:avLst/>
          </a:prstGeom>
          <a:noFill/>
          <a:ln>
            <a:noFill/>
          </a:ln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DIRECTOR</a:t>
            </a:r>
            <a:endParaRPr lang="en-US" sz="2000" b="1" cap="none" spc="0" dirty="0">
              <a:ln w="9525">
                <a:noFill/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C1EADAA-C158-4689-AEEC-6A4D58FA8257}"/>
              </a:ext>
            </a:extLst>
          </p:cNvPr>
          <p:cNvSpPr/>
          <p:nvPr/>
        </p:nvSpPr>
        <p:spPr>
          <a:xfrm>
            <a:off x="11073744" y="2300172"/>
            <a:ext cx="492443" cy="1299651"/>
          </a:xfrm>
          <a:prstGeom prst="rect">
            <a:avLst/>
          </a:prstGeom>
          <a:noFill/>
          <a:ln>
            <a:noFill/>
          </a:ln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DEAN (FA)</a:t>
            </a:r>
            <a:endParaRPr lang="en-US" sz="2000" b="1" cap="none" spc="0" dirty="0">
              <a:ln w="9525">
                <a:noFill/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21D995A-4C87-4D86-B14C-3D44B6D299E3}"/>
              </a:ext>
            </a:extLst>
          </p:cNvPr>
          <p:cNvSpPr/>
          <p:nvPr/>
        </p:nvSpPr>
        <p:spPr>
          <a:xfrm>
            <a:off x="10433664" y="1966224"/>
            <a:ext cx="492443" cy="1155574"/>
          </a:xfrm>
          <a:prstGeom prst="rect">
            <a:avLst/>
          </a:prstGeom>
          <a:noFill/>
          <a:ln>
            <a:noFill/>
          </a:ln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FACULTY</a:t>
            </a:r>
            <a:endParaRPr lang="en-US" sz="2000" b="1" cap="none" spc="0" dirty="0">
              <a:ln w="9525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F84ADE-D6E1-4D20-AEB0-7E7E284224C1}"/>
              </a:ext>
            </a:extLst>
          </p:cNvPr>
          <p:cNvSpPr/>
          <p:nvPr/>
        </p:nvSpPr>
        <p:spPr>
          <a:xfrm>
            <a:off x="9793584" y="1418005"/>
            <a:ext cx="492443" cy="1193596"/>
          </a:xfrm>
          <a:prstGeom prst="rect">
            <a:avLst/>
          </a:prstGeom>
          <a:noFill/>
          <a:ln>
            <a:noFill/>
          </a:ln>
        </p:spPr>
        <p:txBody>
          <a:bodyPr vert="vert270"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STUDENT</a:t>
            </a:r>
            <a:endParaRPr lang="en-US" sz="2000" b="1" cap="none" spc="0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7446C-F593-4715-80F8-CC0D4D988B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7" t="8081" r="3387" b="5527"/>
          <a:stretch/>
        </p:blipFill>
        <p:spPr>
          <a:xfrm>
            <a:off x="264160" y="2226832"/>
            <a:ext cx="5486400" cy="2846121"/>
          </a:xfrm>
          <a:prstGeom prst="rect">
            <a:avLst/>
          </a:prstGeom>
        </p:spPr>
      </p:pic>
      <p:sp>
        <p:nvSpPr>
          <p:cNvPr id="50" name="Flowchart: Manual Operation 10">
            <a:extLst>
              <a:ext uri="{FF2B5EF4-FFF2-40B4-BE49-F238E27FC236}">
                <a16:creationId xmlns:a16="http://schemas.microsoft.com/office/drawing/2014/main" id="{9DB3002A-59AB-4194-9A70-236D967ED194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51" name="Flowchart: Manual Operation 10">
            <a:extLst>
              <a:ext uri="{FF2B5EF4-FFF2-40B4-BE49-F238E27FC236}">
                <a16:creationId xmlns:a16="http://schemas.microsoft.com/office/drawing/2014/main" id="{FA908A4A-2206-47F7-B1CD-FB6D177C7830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52" name="Flowchart: Manual Operation 10">
            <a:extLst>
              <a:ext uri="{FF2B5EF4-FFF2-40B4-BE49-F238E27FC236}">
                <a16:creationId xmlns:a16="http://schemas.microsoft.com/office/drawing/2014/main" id="{4997B5CF-3447-40E7-8CCA-0A51DCDCFA29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53" name="Flowchart: Manual Operation 10">
            <a:extLst>
              <a:ext uri="{FF2B5EF4-FFF2-40B4-BE49-F238E27FC236}">
                <a16:creationId xmlns:a16="http://schemas.microsoft.com/office/drawing/2014/main" id="{E2BB2E13-FE4E-44D2-B88E-043086E2A169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54" name="Flowchart: Manual Operation 10">
            <a:extLst>
              <a:ext uri="{FF2B5EF4-FFF2-40B4-BE49-F238E27FC236}">
                <a16:creationId xmlns:a16="http://schemas.microsoft.com/office/drawing/2014/main" id="{BD9206FF-0F55-46C7-99EF-389B3E40EADE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55" name="Flowchart: Manual Operation 10">
            <a:extLst>
              <a:ext uri="{FF2B5EF4-FFF2-40B4-BE49-F238E27FC236}">
                <a16:creationId xmlns:a16="http://schemas.microsoft.com/office/drawing/2014/main" id="{A408A0C9-E1CE-4108-95C3-ADF30E251F46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6" name="Flowchart: Manual Operation 10">
            <a:extLst>
              <a:ext uri="{FF2B5EF4-FFF2-40B4-BE49-F238E27FC236}">
                <a16:creationId xmlns:a16="http://schemas.microsoft.com/office/drawing/2014/main" id="{D4CC7DE9-8DC5-42B9-BA44-C549D28FDBA3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57" name="Flowchart: Manual Operation 10">
            <a:extLst>
              <a:ext uri="{FF2B5EF4-FFF2-40B4-BE49-F238E27FC236}">
                <a16:creationId xmlns:a16="http://schemas.microsoft.com/office/drawing/2014/main" id="{976CA6F4-4F18-449D-ACBE-E26815CFAA01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59" name="Trapezoid 58">
            <a:extLst>
              <a:ext uri="{FF2B5EF4-FFF2-40B4-BE49-F238E27FC236}">
                <a16:creationId xmlns:a16="http://schemas.microsoft.com/office/drawing/2014/main" id="{E470A086-59AF-4544-82CD-0ED6553ADD06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98F7FCF-A369-4DBE-9A82-C1EA47C59435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61A732F-E721-41CB-B0BC-008EF157C168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946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1" grpId="0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608" y="289148"/>
            <a:ext cx="63097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Comparison Table for KAS-AE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E0226AC-F4E2-4B2C-B840-284D9425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16281"/>
                  </p:ext>
                </p:extLst>
              </p:nvPr>
            </p:nvGraphicFramePr>
            <p:xfrm>
              <a:off x="326136" y="1299715"/>
              <a:ext cx="11539728" cy="4258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7320">
                      <a:extLst>
                        <a:ext uri="{9D8B030D-6E8A-4147-A177-3AD203B41FA5}">
                          <a16:colId xmlns:a16="http://schemas.microsoft.com/office/drawing/2014/main" val="2845724336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4106528275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267987941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676990867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052257288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383202145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4288382354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3862795641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4010580837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44527037"/>
                        </a:ext>
                      </a:extLst>
                    </a:gridCol>
                    <a:gridCol w="1344168">
                      <a:extLst>
                        <a:ext uri="{9D8B030D-6E8A-4147-A177-3AD203B41FA5}">
                          <a16:colId xmlns:a16="http://schemas.microsoft.com/office/drawing/2014/main" val="694149875"/>
                        </a:ext>
                      </a:extLst>
                    </a:gridCol>
                    <a:gridCol w="1344168">
                      <a:extLst>
                        <a:ext uri="{9D8B030D-6E8A-4147-A177-3AD203B41FA5}">
                          <a16:colId xmlns:a16="http://schemas.microsoft.com/office/drawing/2014/main" val="3619446771"/>
                        </a:ext>
                      </a:extLst>
                    </a:gridCol>
                    <a:gridCol w="1344168">
                      <a:extLst>
                        <a:ext uri="{9D8B030D-6E8A-4147-A177-3AD203B41FA5}">
                          <a16:colId xmlns:a16="http://schemas.microsoft.com/office/drawing/2014/main" val="4031969822"/>
                        </a:ext>
                      </a:extLst>
                    </a:gridCol>
                  </a:tblGrid>
                  <a:tr h="2032606">
                    <a:tc>
                      <a:txBody>
                        <a:bodyPr/>
                        <a:lstStyle/>
                        <a:p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r>
                            <a:rPr lang="en-I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endParaRPr lang="en-IN" sz="1600" b="1" dirty="0"/>
                        </a:p>
                        <a:p>
                          <a:endParaRPr lang="en-IN" sz="1600" b="1" dirty="0"/>
                        </a:p>
                        <a:p>
                          <a:r>
                            <a:rPr lang="en-IN" sz="1600" b="1" dirty="0"/>
                            <a:t>Property</a:t>
                          </a:r>
                        </a:p>
                        <a:p>
                          <a:r>
                            <a:rPr lang="en-I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en-I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TKAS-AE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TKAS)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TKEKAS-AE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TKEKAS)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DKEKAS-AE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DKEKAS)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IKEKAS-AE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IKEKAS)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NBKAS-AE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NBKAS)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Construction A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𝒄𝒉𝒂𝒊𝒏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600" b="1" dirty="0"/>
                            <a:t>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 B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(Based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𝒄𝒉𝒂𝒊𝒏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600" b="1" dirty="0"/>
                            <a:t>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 C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(Based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𝒄𝒉𝒂𝒊𝒏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600" b="1" dirty="0"/>
                            <a:t>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 D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(Based 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IN" sz="1600" b="1" i="1" smtClean="0">
                                      <a:latin typeface="Cambria Math" panose="02040503050406030204" pitchFamily="18" charset="0"/>
                                    </a:rPr>
                                    <m:t>𝒄𝒉𝒂𝒊𝒏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IN" sz="1600" b="1" dirty="0"/>
                            <a:t>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1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2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3</a:t>
                          </a:r>
                        </a:p>
                      </a:txBody>
                      <a:tcPr vert="vert270"/>
                    </a:tc>
                    <a:extLst>
                      <a:ext uri="{0D108BD9-81ED-4DB2-BD59-A6C34878D82A}">
                        <a16:rowId xmlns:a16="http://schemas.microsoft.com/office/drawing/2014/main" val="1001187038"/>
                      </a:ext>
                    </a:extLst>
                  </a:tr>
                  <a:tr h="618837">
                    <a:tc>
                      <a:txBody>
                        <a:bodyPr/>
                        <a:lstStyle/>
                        <a:p>
                          <a:r>
                            <a:rPr lang="en-IN" sz="16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Storage Requirement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8203258"/>
                      </a:ext>
                    </a:extLst>
                  </a:tr>
                  <a:tr h="646545">
                    <a:tc>
                      <a:txBody>
                        <a:bodyPr/>
                        <a:lstStyle/>
                        <a:p>
                          <a:pPr marL="176213" indent="-176213">
                            <a:buFont typeface="Times New Roman" panose="02020603050405020304" pitchFamily="18" charset="0"/>
                            <a:buChar char="₪"/>
                          </a:pPr>
                          <a:r>
                            <a:rPr lang="en-IN" sz="16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Private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𝑛𝑤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𝑛𝑤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𝑛𝑤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𝑛𝑤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2639107"/>
                      </a:ext>
                    </a:extLst>
                  </a:tr>
                  <a:tr h="960582">
                    <a:tc>
                      <a:txBody>
                        <a:bodyPr/>
                        <a:lstStyle/>
                        <a:p>
                          <a:pPr marL="176213" indent="-176213">
                            <a:buFont typeface="Times New Roman" panose="02020603050405020304" pitchFamily="18" charset="0"/>
                            <a:buChar char="₪"/>
                          </a:pPr>
                          <a:r>
                            <a:rPr lang="en-IN" sz="16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Public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  <a:p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IN" sz="16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 </m:t>
                                    </m:r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IN" sz="1600" b="1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IN" sz="1600" b="1" i="0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𝐝𝐞𝐠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IN" sz="16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16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𝒖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 </m:t>
                                    </m:r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IN" sz="1600" b="1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IN" sz="1600" b="1" i="0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𝐝𝐞𝐠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IN" sz="16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16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𝒖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</m:d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IN" sz="1600" b="1" i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 </m:t>
                                    </m:r>
                                    <m:r>
                                      <a:rPr lang="en-IN" sz="1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sub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IN" sz="1600" b="1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IN" sz="1600" b="1" i="0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𝐝𝐞𝐠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IN" sz="16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IN" sz="1600" b="1" i="1" smtClean="0">
                                                <a:solidFill>
                                                  <a:schemeClr val="accent1">
                                                    <a:lumMod val="5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𝒖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  <m:r>
                                  <a:rPr lang="en-IN" sz="1600" b="1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28366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E0226AC-F4E2-4B2C-B840-284D9425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16281"/>
                  </p:ext>
                </p:extLst>
              </p:nvPr>
            </p:nvGraphicFramePr>
            <p:xfrm>
              <a:off x="326136" y="1299715"/>
              <a:ext cx="11539728" cy="42585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17320">
                      <a:extLst>
                        <a:ext uri="{9D8B030D-6E8A-4147-A177-3AD203B41FA5}">
                          <a16:colId xmlns:a16="http://schemas.microsoft.com/office/drawing/2014/main" val="2845724336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4106528275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267987941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676990867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052257288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383202145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4288382354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3862795641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4010580837"/>
                        </a:ext>
                      </a:extLst>
                    </a:gridCol>
                    <a:gridCol w="676656">
                      <a:extLst>
                        <a:ext uri="{9D8B030D-6E8A-4147-A177-3AD203B41FA5}">
                          <a16:colId xmlns:a16="http://schemas.microsoft.com/office/drawing/2014/main" val="244527037"/>
                        </a:ext>
                      </a:extLst>
                    </a:gridCol>
                    <a:gridCol w="1344168">
                      <a:extLst>
                        <a:ext uri="{9D8B030D-6E8A-4147-A177-3AD203B41FA5}">
                          <a16:colId xmlns:a16="http://schemas.microsoft.com/office/drawing/2014/main" val="694149875"/>
                        </a:ext>
                      </a:extLst>
                    </a:gridCol>
                    <a:gridCol w="1344168">
                      <a:extLst>
                        <a:ext uri="{9D8B030D-6E8A-4147-A177-3AD203B41FA5}">
                          <a16:colId xmlns:a16="http://schemas.microsoft.com/office/drawing/2014/main" val="3619446771"/>
                        </a:ext>
                      </a:extLst>
                    </a:gridCol>
                    <a:gridCol w="1344168">
                      <a:extLst>
                        <a:ext uri="{9D8B030D-6E8A-4147-A177-3AD203B41FA5}">
                          <a16:colId xmlns:a16="http://schemas.microsoft.com/office/drawing/2014/main" val="4031969822"/>
                        </a:ext>
                      </a:extLst>
                    </a:gridCol>
                  </a:tblGrid>
                  <a:tr h="2032606">
                    <a:tc>
                      <a:txBody>
                        <a:bodyPr/>
                        <a:lstStyle/>
                        <a:p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r>
                            <a:rPr lang="en-I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→</a:t>
                          </a:r>
                          <a:endParaRPr lang="en-IN" sz="1600" b="1" dirty="0"/>
                        </a:p>
                        <a:p>
                          <a:endParaRPr lang="en-IN" sz="1600" b="1" dirty="0"/>
                        </a:p>
                        <a:p>
                          <a:r>
                            <a:rPr lang="en-IN" sz="1600" b="1" dirty="0"/>
                            <a:t>Property</a:t>
                          </a:r>
                        </a:p>
                        <a:p>
                          <a:r>
                            <a:rPr lang="en-I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↓</a:t>
                          </a:r>
                          <a:endParaRPr lang="en-I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TKAS-AE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TKAS)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TKEKAS-AE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TKEKAS)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DKEKAS-AE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DKEKAS)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IKEKAS-AE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IKEKAS)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600" b="1" dirty="0"/>
                            <a:t>NBKAS-AE</a:t>
                          </a:r>
                        </a:p>
                        <a:p>
                          <a:pPr algn="ctr"/>
                          <a:r>
                            <a:rPr lang="en-IN" sz="1600" b="1" dirty="0"/>
                            <a:t>(Based on NBKAS)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710811" t="-1198" r="-900000" b="-10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810811" t="-1198" r="-800000" b="-10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910811" t="-1198" r="-700000" b="-10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vert="vert270">
                        <a:blipFill>
                          <a:blip r:embed="rId3"/>
                          <a:stretch>
                            <a:fillRect l="-1010811" t="-1198" r="-600000" b="-1098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1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2</a:t>
                          </a:r>
                        </a:p>
                      </a:txBody>
                      <a:tcPr vert="vert27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Construction</a:t>
                          </a:r>
                        </a:p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N" sz="1600" b="1" dirty="0"/>
                            <a:t>3</a:t>
                          </a:r>
                        </a:p>
                      </a:txBody>
                      <a:tcPr vert="vert270"/>
                    </a:tc>
                    <a:extLst>
                      <a:ext uri="{0D108BD9-81ED-4DB2-BD59-A6C34878D82A}">
                        <a16:rowId xmlns:a16="http://schemas.microsoft.com/office/drawing/2014/main" val="1001187038"/>
                      </a:ext>
                    </a:extLst>
                  </a:tr>
                  <a:tr h="618837">
                    <a:tc>
                      <a:txBody>
                        <a:bodyPr/>
                        <a:lstStyle/>
                        <a:p>
                          <a:r>
                            <a:rPr lang="en-IN" sz="16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Storage Requirement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IN" sz="1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8203258"/>
                      </a:ext>
                    </a:extLst>
                  </a:tr>
                  <a:tr h="646545">
                    <a:tc>
                      <a:txBody>
                        <a:bodyPr/>
                        <a:lstStyle/>
                        <a:p>
                          <a:pPr marL="176213" indent="-176213">
                            <a:buFont typeface="Times New Roman" panose="02020603050405020304" pitchFamily="18" charset="0"/>
                            <a:buChar char="₪"/>
                          </a:pPr>
                          <a:r>
                            <a:rPr lang="en-IN" sz="16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Private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811" t="-414151" r="-14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414151" r="-13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0811" t="-414151" r="-12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0811" t="-414151" r="-11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0811" t="-414151" r="-10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0811" t="-414151" r="-9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0811" t="-414151" r="-8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0811" t="-414151" r="-7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811" t="-414151" r="-600000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7919" t="-414151" r="-201357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909" t="-414151" r="-102273" b="-15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57466" t="-414151" r="-1810" b="-15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2639107"/>
                      </a:ext>
                    </a:extLst>
                  </a:tr>
                  <a:tr h="960582">
                    <a:tc>
                      <a:txBody>
                        <a:bodyPr/>
                        <a:lstStyle/>
                        <a:p>
                          <a:pPr marL="176213" indent="-176213">
                            <a:buFont typeface="Times New Roman" panose="02020603050405020304" pitchFamily="18" charset="0"/>
                            <a:buChar char="₪"/>
                          </a:pPr>
                          <a:r>
                            <a:rPr lang="en-IN" sz="16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Public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0811" t="-344937" r="-14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11" t="-344937" r="-13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0811" t="-344937" r="-12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10811" t="-344937" r="-11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10811" t="-344937" r="-10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0811" t="-344937" r="-9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10811" t="-344937" r="-8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10811" t="-344937" r="-7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0811" t="-344937" r="-600000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7919" t="-344937" r="-201357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60909" t="-344937" r="-102273" b="-12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57466" t="-344937" r="-1810" b="-12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28366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Flowchart: Manual Operation 10">
            <a:extLst>
              <a:ext uri="{FF2B5EF4-FFF2-40B4-BE49-F238E27FC236}">
                <a16:creationId xmlns:a16="http://schemas.microsoft.com/office/drawing/2014/main" id="{DD6C2D01-94B6-436F-BE19-C3956FCBC463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3" name="Flowchart: Manual Operation 10">
            <a:extLst>
              <a:ext uri="{FF2B5EF4-FFF2-40B4-BE49-F238E27FC236}">
                <a16:creationId xmlns:a16="http://schemas.microsoft.com/office/drawing/2014/main" id="{91E97C86-2B03-4056-924E-ED53309F33C2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BD4880FB-E941-45C3-B598-19E171E107B2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CC593351-E9B9-4E29-9605-46D4E230A499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788F8FFC-0F14-49DB-A060-34F0BF338145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C4FE903D-E84B-4E4C-97DA-8C35B416F874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A446449-92F3-4BF0-B25E-066179CACBF1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4D4F4E-4555-4C50-9D62-2253BF2A883D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313603-FC44-454F-B2AD-8DDADB6A6F06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(38)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17BBFFC0-31DF-4A5B-A38D-9C466BE19063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B20E3544-CC6A-4363-B228-EC7801C6328A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562913707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3608" y="812368"/>
            <a:ext cx="1120843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2 and Construction 3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Main Ingredients:</a:t>
            </a:r>
          </a:p>
          <a:p>
            <a:pPr marL="1257300" lvl="2" indent="-342900" algn="just">
              <a:buFont typeface="Times New Roman" panose="02020603050405020304" pitchFamily="18" charset="0"/>
              <a:buChar char="҉"/>
            </a:pPr>
            <a:r>
              <a:rPr lang="en-IN" sz="2400" b="1" i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Reverse Decryption.</a:t>
            </a:r>
          </a:p>
          <a:p>
            <a:pPr marL="1257300" lvl="2" indent="-342900" algn="just">
              <a:buFont typeface="Times New Roman" panose="02020603050405020304" pitchFamily="18" charset="0"/>
              <a:buChar char="҉"/>
            </a:pPr>
            <a:r>
              <a:rPr lang="en-IN" sz="2400" b="1" i="1" dirty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1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Prepending keys of sub-ordinate nodes to the file of superior nodes.</a:t>
            </a:r>
            <a:endParaRPr lang="en-IN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easy-to-invert Permutation.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1257300" lvl="2" indent="-342900" algn="just">
              <a:buFont typeface="Times New Roman" panose="02020603050405020304" pitchFamily="18" charset="0"/>
              <a:buChar char="҉"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realise in hardware.</a:t>
            </a:r>
          </a:p>
          <a:p>
            <a:pPr marL="1257300" lvl="2" indent="-342900" algn="just">
              <a:buFont typeface="Times New Roman" panose="02020603050405020304" pitchFamily="18" charset="0"/>
              <a:buChar char="҉"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Negligible Private Storage overhead.</a:t>
            </a:r>
          </a:p>
          <a:p>
            <a:pPr marL="1257300" lvl="2" indent="-342900" algn="just">
              <a:buFont typeface="Times New Roman" panose="02020603050405020304" pitchFamily="18" charset="0"/>
              <a:buChar char="҉"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Randomized → No Dictionary Attack.</a:t>
            </a:r>
          </a:p>
          <a:p>
            <a:pPr marL="1257300" lvl="2" indent="-342900" algn="just">
              <a:buFont typeface="Times New Roman" panose="02020603050405020304" pitchFamily="18" charset="0"/>
              <a:buChar char="҉"/>
            </a:pPr>
            <a:r>
              <a:rPr lang="en-IN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One-pass Encryption, Key Derivation and Decryption.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Problems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efficient KAS-AE constructions.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functionalities of key revocation, update, etc. in KAS-AE.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608" y="289148"/>
            <a:ext cx="1943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Conclusion</a:t>
            </a:r>
          </a:p>
        </p:txBody>
      </p:sp>
      <p:sp>
        <p:nvSpPr>
          <p:cNvPr id="12" name="Flowchart: Manual Operation 10">
            <a:extLst>
              <a:ext uri="{FF2B5EF4-FFF2-40B4-BE49-F238E27FC236}">
                <a16:creationId xmlns:a16="http://schemas.microsoft.com/office/drawing/2014/main" id="{9D081C9D-CEB6-4144-B74A-28A4D12A333A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41AAB62C-C4E4-4726-B3B5-331430C9AF3F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A832CA06-B8F2-4E88-A854-912FB03F5E83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B2C956DF-71A4-4225-A25B-7A861F259D66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908250D5-C343-4570-BE99-64279F27FFFF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C9995F63-6542-4251-96F4-0532EA2DFC94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E41FB896-4A3E-454A-AB02-9898C37A0E99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B76E01A3-3F38-4860-8BAF-34BB3FFAAB35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01BFB10B-21A8-4968-9861-15BBF3701E28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D7F5BA-2609-4993-BBF1-C894850ADC34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EFEDC0-2378-4A93-9C18-13898E9FF913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(39)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12642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3608" y="289148"/>
            <a:ext cx="24048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References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(1)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0E208-155F-4CB4-BF6B-7BA2E36F0990}"/>
              </a:ext>
            </a:extLst>
          </p:cNvPr>
          <p:cNvSpPr/>
          <p:nvPr/>
        </p:nvSpPr>
        <p:spPr>
          <a:xfrm>
            <a:off x="0" y="812368"/>
            <a:ext cx="12192000" cy="60385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Souradyuti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Paul,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Ekawat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Homsirikamol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Kris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Gaj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Novel Permutation-based Hash Mode of Operation FP and the Hash Function SAMOSA. In Steven Galbraith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Mridul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Nandi, editors, Progress in Cryptology - INDOCRYPT 2012, volume 7668 of Lecture Notes in Computer Science, pages 514 – 532,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Kolkata,WB,INDIA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2012. Springer-Verlag.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Andreeva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Begül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Andrey Bogdanov, Atul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Luykx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Bart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Mennink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Nicky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Mouha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Kan Yasuda. APE: authenticated permutation-based encryption for lightweight cryptography. In Carlos Cid and Christian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Rechberger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Fast Software Encryption - 21st International Workshop, FSE 2014, London, UK, March 3-5, 2014. Revised Selected Papers, volume 8540 of Lecture Notes in Computer Science, pages 168–186. Springer, 2014.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Mikhail J.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Atallah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Marina Blanton, and Keith B.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Frikken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Incorporating temporal capabilities in existing key management schemes. In Joachim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Biskup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Javier Lopez, editors, Computer Security - ESORICS 2007, 12th European 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Symposium On Research In Computer Security, Dresden, Germany, September 24-26, 2007, Proceedings, volume 4734 of Lecture Notes in Computer Science, pages 515–530. Springer, 2007.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Mikhail J.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Atallah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Marina Blanton, Nelly Fazio, and Keith B.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Frikken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Dynamic and efficient key management for access hierarchies. ACM Trans. Inf. Syst.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12(3):18:1–18:43, 2009.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Mikhail J.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Atallah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Keith B.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Frikken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Marina Blanton. Dynamic and efficient key management for access hierarchies. In Vijay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Atluri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Catherine A. Meadows, and Ari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Juels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Proceedings of the 12th ACM Conference on Computer and Communications Security, CCS 2005, Alexandria, VA, USA, November 7-11, 2005, pages 190–202. ACM, 2005.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Ateniese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Lisa Ferrara,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Provably-secure time-bound hierarchical key assignment schemes. In Ari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Juels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Rebecca N. Wright, and Sabrina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Capitani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Vimercati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Proceedings of the 13th ACM Conference on Computer and Communications Security, CCS 2006, Alexandria, VA, USA,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Ioctober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30 - November 3, 2006, pages 288–297. ACM, 2006.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Ateniese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Lisa Ferrara,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Provably-secure time-bound hierarchical key assignment schemes. J. Cryptology, 25(2):243–270, 2012.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Giuseppe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Ateniese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Lisa Ferrara,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note on time-bound hierarchical key assignment schemes. Inf. Process.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113(5-6):151–155, 2013.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Selim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Peter D. Taylor. Cryptographic solution to a problem of access control in a hierarchy. ACM Trans.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Syst., 1(3):239–248, 1983.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Bertino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Shang, and Samuel S.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Wagstaff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Jr. An efficient time-bound hierarchical key management scheme for secure broadcasting. IEEE Trans. Dependable Sec.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5(2):65–70, 2008.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Tzer-Shyong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 and Yu-Fang Chung. Hierarchical access control based on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remainder theorem and symmetric algorithm. Computers &amp; Security, 21(6):565–570, 2002.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Hung-Yu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Chien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Efficient time-bound hierarchical key assignment scheme. IEEE Trans.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Eng., 16(10):1301–1304, 2004.</a:t>
            </a:r>
            <a:endParaRPr lang="en-US" sz="1380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2FCE7406-679D-4CC5-8BF6-7A3BBFC1F080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0F6FEC45-88EC-4916-B144-C7B152D007C8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F286DC13-F405-4223-AC96-0BAE7FBA324F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8280A161-3DCE-4364-AC9E-A4B55468CEF8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7" name="Flowchart: Manual Operation 10">
            <a:extLst>
              <a:ext uri="{FF2B5EF4-FFF2-40B4-BE49-F238E27FC236}">
                <a16:creationId xmlns:a16="http://schemas.microsoft.com/office/drawing/2014/main" id="{1A92745F-FD85-4E9B-9F3B-745DC72787F3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28" name="Flowchart: Manual Operation 10">
            <a:extLst>
              <a:ext uri="{FF2B5EF4-FFF2-40B4-BE49-F238E27FC236}">
                <a16:creationId xmlns:a16="http://schemas.microsoft.com/office/drawing/2014/main" id="{6D14548E-4283-4DEA-A1E1-5AD8C61895E1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9" name="Flowchart: Manual Operation 10">
            <a:extLst>
              <a:ext uri="{FF2B5EF4-FFF2-40B4-BE49-F238E27FC236}">
                <a16:creationId xmlns:a16="http://schemas.microsoft.com/office/drawing/2014/main" id="{FC872D79-14F6-47BD-9E7E-C1CA1F980026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04A9081A-F422-4C82-B4C7-876CE83F3796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A2C1AA08-BF8C-4B37-82DD-141397A1C439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EA864F-034A-432A-9118-B222E65AA62E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942E4F-F8CA-40A7-A140-D89706CCCA47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(40)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6205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3608" y="289148"/>
            <a:ext cx="2369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References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(2)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85FA4C-BBB2-4DFE-AEAF-975D6BAB11C0}"/>
              </a:ext>
            </a:extLst>
          </p:cNvPr>
          <p:cNvSpPr/>
          <p:nvPr/>
        </p:nvSpPr>
        <p:spPr>
          <a:xfrm>
            <a:off x="0" y="812368"/>
            <a:ext cx="12192000" cy="5826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Chin-Chen Chang,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Ren-Junn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Hwang,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Tzong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-Chen Wu.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Crypographic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key assignment scheme for access control in a hierarchy. Inf. Syst., 17(3):243–247, 1992.\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Crampton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Keith M. Martin, and Peter R. Wild. On key assignment for hierarchical access control. In 19th IEEE Computer Security Foundations Workshop, (CSFW-19 2006), 5-7 July 2006, Venice, Italy, pages 98–111. IEEE Computer Society, 2006.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Arcangelo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Castiglione, 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Key in distinguishability versus strong key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indistinguishability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hierarchical key assignment schemes. IEEE Trans. Dependable Sec.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13(4):451–460, 2016.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Paolo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D’Arco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Lisa Ferrara,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Variations on a theme by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Security and tradeoffs.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Sci., 411(1):213–227, 2010.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Eduarda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V.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Freire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Kenneth G. Paterson. Provably secure key assignment schemes from factoring. In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Udaya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Parampalli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Philip Hawkes, editors, Information Security and Privacy - 16th Australasian Conference, ACISP 2011, Melbourne, Australia, July 11-13, 2011. Proceedings, volume 6812 of Lecture Notes in Computer Science, pages 292–309. Springer, 2011.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Eduarda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V.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Freire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Kenneth G. Paterson, and Bertram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Poettering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Simple, efficient and strongly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-secure hierarchical key assignment schemes. In Ed Dawson, editor, Topics in Cryptology - CT-RSA 2013 - The Cryptographers’ Track at the RSA Conference 2013, San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Francisco,CA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USA, February 25-March 1, 2013. Proceedings, volume 7779 of Lecture Notes in Computer Science, pages 101–114. Springer, 2013.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Ehud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Gudes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design of a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cryptopgraphy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based secure file system. IEEE Trans. Software Eng., 6(5):411–420, 1980.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-Feng Huang and Chin-Chen Chang. A new cryptographic key assignment scheme with time-constraint access control in a hierarchy. Computer Standards &amp; Interfaces, 26(3):159–166, 2004.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Lein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Harn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Hung-Yu Lin. A cryptographic key generation scheme for multilevel data security. Computers &amp; Security, 9(6):539–546, 1990.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 J. MacKinnon, Peter D. Taylor,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Henk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Meijer,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Selim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optimal algorithm for assigning cryptographic keys to control access in a hierarchy. IEEE Trans. Computers, 34(9):797–802, 1985.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R. L.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Tzer-Shyong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Chen. A novel key management scheme based on discrete logarithms and polynomial interpolations. Computers &amp; Security, 21(2):164–171, 2002.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Lisa Ferrara,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Efficient provably secure hierarchical key assignment schemes. In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Ludek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Kucera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Antonín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Kucera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Mathematical Foundations of Computer Science 2007, 32nd International Symposium, MFCS 2007,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Ceský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Krumlov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Czech Republic, August 26-31, 2007, Proceedings, volume 4708 of Lecture Notes in Computer Science, pages 371–382. Springer, 2007.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Lisa Ferrara,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New constructions for provably-secure time-bound hierarchical key assignment schemes. In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Volkmar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Lotz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Bhavani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Thuraisingham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12th ACM Symposium on Access Control Models and Technologies, SACMAT 2007, Sophia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Antipolis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France, June 20-22, 2007, Proceedings, pages 133–138. ACM, 2007.</a:t>
            </a:r>
            <a:endParaRPr lang="en-US" sz="1380" cap="none" spc="0" dirty="0">
              <a:ln/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A80B9999-FF55-4BF7-8A25-43601D99AED1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5E73A986-6761-4719-9FF4-E8C6FD59A9D9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23B004F3-AF04-4E32-9BD4-14CA7B83225E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84B6AFA2-1DEA-4D85-A9A0-5CD0EDA79094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4B31E87C-7FE6-480D-8C33-7AF55ABBBE57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3DC915D4-C906-4D34-A6E5-1A22CD309C55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CDC5D365-BE2C-4A60-B784-6FAFAE1CC964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C74EB9F4-47BB-4E33-BE52-43781261AE5C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32721432-891A-4C27-BB94-1CE1A350E7BB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AF4912-B871-43A4-AA12-CD1019E9FB13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13ACCD-04EF-4623-8D84-7257D506EF22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(41)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45033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3608" y="289148"/>
            <a:ext cx="23695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References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(3)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0E22B-F906-4206-8635-551C8BD1CBBC}"/>
              </a:ext>
            </a:extLst>
          </p:cNvPr>
          <p:cNvSpPr/>
          <p:nvPr/>
        </p:nvSpPr>
        <p:spPr>
          <a:xfrm>
            <a:off x="0" y="812368"/>
            <a:ext cx="12192000" cy="625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Alfredo De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Anna Lisa Ferrara, and Barbara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New constructions for provably-secure time-bound hierarchical key assignment schemes.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Sci., 407(1-3):213–230, 2008.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-Min Tsai and Chin-Chen Chang. A cryptographic implementation for dynamic access control in a user hierarchy. Computers &amp; Security, 14(2):159–166, 1995.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Wen-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Guey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time-bound cryptographic key assignment scheme for access control in a hierarchy. IEEE Trans.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Eng., 14(1):182–188, 2002.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Wen-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Guey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Tzeng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secure system for data access based on anonymous authentication and time-dependent hierarchical keys. In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Ferng-Ching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Lin, Der-Tsai Lee,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Bao-Shuh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Paul Lin,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Shiuhpyng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Shieh,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Sushil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Jajodia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Proceedings of the 2006 ACM Symposium on Information, Computer and Communications Security, ASIACCS 2006, Taipei, Taiwan, March 21-24, 2006, pages 223–230. ACM, 2006.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Tzong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-Chen Wu and Chin-Chen Chang. Cryptographic key assignment scheme for hierarchical access control.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Syst. Sci. Eng., 16(1):25–28, 2001.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Shyh-Yih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Wang and Chi-Sung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Laih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Merging: An efficient solution for a time-bound hierarchical key assignment scheme. IEEE Trans. Dependable Sec.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3(1):91–100, 2006.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Jyh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-haw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Yeh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Randy Chow, and Richard E. Newman. Key assignment for enforcing access control policy exceptions in distributed systems. Inf. Sci., 152:63–88, 2003.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Jyh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-haw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Yeh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-based time-bound hierarchical key assignment scheme for electronic article subscription. In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Otthein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Herzog, Hans-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Jörg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Schek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Norbert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Fuhr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Abdur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Chowdhury,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Wilfried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Teiken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Proceedings of the 2005 ACM CIKM International Conference on Information and Knowledge Management, Bremen, Germany, October 31 - November 5, 2005, pages 285–286. ACM, 2005.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Yi. Security of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chien’s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efficient time-bound hierarchical key assignment scheme. IEEE Trans.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Eng., 17(9):1298–1299, 2005.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Cungang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and Celia Li. Access control in a hierarchy using one-way hash functions. Computers &amp; Security, 23(8):659–664, 2004.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Yi and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Yiming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Ye. Security of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tzeng’s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time-bound key assignment scheme for access control in a hierarchy. IEEE Trans.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Data Eng., 15(4):1054–1055, 2003.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Xukai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Zou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Byrav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Ramamurthy, and Spyros S.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Magliveras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Chinese remainder theorem based hierarchical access control for secure group communication. In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Sihan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Qing,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Tatsuaki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Okamoto, and </a:t>
            </a:r>
            <a:r>
              <a:rPr lang="en-US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Jianying</a:t>
            </a:r>
            <a:r>
              <a:rPr lang="en-US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Zhou, editors, Information and Communications Security, Third International Conference, ICICS 2001, Xian, China, November 13-16, 2001, volume 2229 of Lecture Notes in Computer Science, pages 381–385. Springer, 2001.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Jason Crampton,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Rosli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Daud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Keith M. Martin. Constructing key assignment schemes from chain partitions. In Sara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Foresti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Sushil </a:t>
            </a: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Jajodia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editors, Data and Applications Security and Privacy XXIV, 24th Annual IFIP WG 11.3 Working Conference, Rome, Italy, June 21-23, 2010. Proceedings, volume 6166 of Lecture Notes in Computer Science, pages 130–145. Springer, 2010.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IN" sz="1380" dirty="0" err="1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Tzer-Shyong</a:t>
            </a:r>
            <a:r>
              <a:rPr lang="en-IN" sz="1380" dirty="0">
                <a:ln/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Chen and Jen-Yan Huang. A novel key management scheme for dynamic access control in a user hierarchy. Applied Mathematics and Computation, 162(1):339–351, 2005.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380" dirty="0">
              <a:ln/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2E3E9C9D-7D39-4D01-B085-CAB7AF524963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26DA5537-F305-4C29-BA6B-A55417FDE5F0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E91E06F5-CB6D-4D44-A958-0F115832EA09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B29314EF-A7F3-4045-B033-FB798B941B35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EA96884C-20AB-4E79-8F37-504FC6A2EFFF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00166F10-0463-4DFF-8F2E-4C0122B0057F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8EC0E530-16BB-43BF-A4BF-23FEEC6356C1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DC45AD0D-A058-465C-9D2B-4B7C12A24EA3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04E054D1-9206-4BAC-BBD5-3E348F19828B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A46377-3C61-4BFC-AACC-CC541EE3E25F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25E96A-96CE-4821-AA4D-AE6983C0BF82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(42)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14386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3136" y="1614606"/>
            <a:ext cx="4439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okerman" panose="04090605060D06020702" pitchFamily="82" charset="0"/>
                <a:ea typeface="Cambria Math" panose="02040503050406030204" pitchFamily="18" charset="0"/>
              </a:rPr>
              <a:t>THANK YOU</a:t>
            </a:r>
            <a:endParaRPr lang="en-US" sz="4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1">
                    <a:lumMod val="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okerman" panose="04090605060D06020702" pitchFamily="82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94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608" y="289148"/>
            <a:ext cx="38491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KAS: Representation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(2)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50" name="Flowchart: Manual Operation 10"/>
          <p:cNvSpPr/>
          <p:nvPr/>
        </p:nvSpPr>
        <p:spPr>
          <a:xfrm>
            <a:off x="8851392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52" name="Flowchart: Manual Operation 10"/>
          <p:cNvSpPr/>
          <p:nvPr/>
        </p:nvSpPr>
        <p:spPr>
          <a:xfrm>
            <a:off x="6958584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53" name="Flowchart: Manual Operation 10"/>
          <p:cNvSpPr/>
          <p:nvPr/>
        </p:nvSpPr>
        <p:spPr>
          <a:xfrm>
            <a:off x="5064389" y="4763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Work</a:t>
            </a:r>
          </a:p>
        </p:txBody>
      </p:sp>
      <p:sp>
        <p:nvSpPr>
          <p:cNvPr id="54" name="Flowchart: Manual Operation 10"/>
          <p:cNvSpPr/>
          <p:nvPr/>
        </p:nvSpPr>
        <p:spPr>
          <a:xfrm>
            <a:off x="3172968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5" name="Flowchart: Manual Operation 10"/>
          <p:cNvSpPr/>
          <p:nvPr/>
        </p:nvSpPr>
        <p:spPr>
          <a:xfrm>
            <a:off x="1280160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865EA2C-DC6B-454D-A5D7-9F63CEC6D92A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526297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Poset</a:t>
                </a: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,≤)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: Set of security classes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: Hierarchical access rule</a:t>
                </a:r>
              </a:p>
              <a:p>
                <a:pPr marL="1714500" lvl="3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access all the data which can be accessed by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,≤)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: Reflexive, anti-symmetric and transitive.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˂ 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: if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two distinct classes.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⋖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: if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˂ 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∄</m:t>
                    </m:r>
                    <m:r>
                      <a:rPr lang="en-IN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IN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IN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IN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865EA2C-DC6B-454D-A5D7-9F63CEC6D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52629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DC3197BF-BB4F-4FDC-A5F1-E6D7B2E8980A}"/>
              </a:ext>
            </a:extLst>
          </p:cNvPr>
          <p:cNvSpPr/>
          <p:nvPr/>
        </p:nvSpPr>
        <p:spPr>
          <a:xfrm>
            <a:off x="10399060" y="-15389"/>
            <a:ext cx="17929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2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D0170C34-9501-43EE-9BFB-65567E6441F2}"/>
              </a:ext>
            </a:extLst>
          </p:cNvPr>
          <p:cNvSpPr/>
          <p:nvPr/>
        </p:nvSpPr>
        <p:spPr>
          <a:xfrm>
            <a:off x="1295400" y="6564327"/>
            <a:ext cx="9601200" cy="283464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</p:spTree>
    <p:extLst>
      <p:ext uri="{BB962C8B-B14F-4D97-AF65-F5344CB8AC3E}">
        <p14:creationId xmlns:p14="http://schemas.microsoft.com/office/powerpoint/2010/main" val="2924255916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608" y="289148"/>
            <a:ext cx="39901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KAS: Representation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(3)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50" name="Flowchart: Manual Operation 10"/>
          <p:cNvSpPr/>
          <p:nvPr/>
        </p:nvSpPr>
        <p:spPr>
          <a:xfrm>
            <a:off x="8851392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52" name="Flowchart: Manual Operation 10"/>
          <p:cNvSpPr/>
          <p:nvPr/>
        </p:nvSpPr>
        <p:spPr>
          <a:xfrm>
            <a:off x="6958584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53" name="Flowchart: Manual Operation 10"/>
          <p:cNvSpPr/>
          <p:nvPr/>
        </p:nvSpPr>
        <p:spPr>
          <a:xfrm>
            <a:off x="5064389" y="4763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Work</a:t>
            </a:r>
          </a:p>
        </p:txBody>
      </p:sp>
      <p:sp>
        <p:nvSpPr>
          <p:cNvPr id="54" name="Flowchart: Manual Operation 10"/>
          <p:cNvSpPr/>
          <p:nvPr/>
        </p:nvSpPr>
        <p:spPr>
          <a:xfrm>
            <a:off x="3172968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5" name="Flowchart: Manual Operation 10"/>
          <p:cNvSpPr/>
          <p:nvPr/>
        </p:nvSpPr>
        <p:spPr>
          <a:xfrm>
            <a:off x="1280160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A14CE58-A08B-457F-ACC5-4E4CAE8A5729}"/>
              </a:ext>
            </a:extLst>
          </p:cNvPr>
          <p:cNvGrpSpPr/>
          <p:nvPr/>
        </p:nvGrpSpPr>
        <p:grpSpPr>
          <a:xfrm>
            <a:off x="7510096" y="3880017"/>
            <a:ext cx="3610486" cy="2574164"/>
            <a:chOff x="977673" y="2337545"/>
            <a:chExt cx="3610486" cy="2574164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535EC35A-4901-4A92-85D8-7920FF8A5A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9340" y="3244024"/>
              <a:ext cx="5024" cy="779336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F3A323F-BE4D-49E5-B801-BA1829A5C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11302" y="3244024"/>
              <a:ext cx="1163062" cy="76504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FB5A1A8C-5D20-4D9E-9F20-39480BABA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74364" y="3244024"/>
              <a:ext cx="1585810" cy="765047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43861A6F-2816-4349-B68C-D95474604F44}"/>
                    </a:ext>
                  </a:extLst>
                </p:cNvPr>
                <p:cNvSpPr/>
                <p:nvPr/>
              </p:nvSpPr>
              <p:spPr>
                <a:xfrm>
                  <a:off x="2130428" y="2337545"/>
                  <a:ext cx="877824" cy="87338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8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scene3d>
                  <a:camera prst="orthographicFront">
                    <a:rot lat="0" lon="0" rev="0"/>
                  </a:camera>
                  <a:lightRig rig="threePt" dir="tl"/>
                </a:scene3d>
                <a:sp3d prstMaterial="plastic">
                  <a:bevelT w="101600" h="1016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IN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IN" sz="3200" i="1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D3F3A15-E127-4129-9C1A-449494F06B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0428" y="2337545"/>
                  <a:ext cx="877824" cy="87338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1453BE67-02E6-49D3-B4F8-8CC77F0FD2C2}"/>
                    </a:ext>
                  </a:extLst>
                </p:cNvPr>
                <p:cNvSpPr/>
                <p:nvPr/>
              </p:nvSpPr>
              <p:spPr>
                <a:xfrm>
                  <a:off x="977673" y="4038329"/>
                  <a:ext cx="877824" cy="87338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8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scene3d>
                  <a:camera prst="orthographicFront">
                    <a:rot lat="0" lon="0" rev="0"/>
                  </a:camera>
                  <a:lightRig rig="threePt" dir="tl"/>
                </a:scene3d>
                <a:sp3d prstMaterial="plastic">
                  <a:bevelT w="101600" h="1016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FF0C48A-5D6E-4EB3-810D-5752B560A3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73" y="4038329"/>
                  <a:ext cx="877824" cy="87338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FE41DF60-CDB1-48AE-A6F5-A67978F668AD}"/>
                    </a:ext>
                  </a:extLst>
                </p:cNvPr>
                <p:cNvSpPr/>
                <p:nvPr/>
              </p:nvSpPr>
              <p:spPr>
                <a:xfrm>
                  <a:off x="2130428" y="4038329"/>
                  <a:ext cx="877824" cy="87338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8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scene3d>
                  <a:camera prst="orthographicFront">
                    <a:rot lat="0" lon="0" rev="0"/>
                  </a:camera>
                  <a:lightRig rig="threePt" dir="tl"/>
                </a:scene3d>
                <a:sp3d prstMaterial="plastic">
                  <a:bevelT w="101600" h="1016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13145911-25E2-483F-8FB9-9DB39C4FB1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0428" y="4038329"/>
                  <a:ext cx="877824" cy="87338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6F584744-045B-497F-A743-CD5B1C342A9F}"/>
                    </a:ext>
                  </a:extLst>
                </p:cNvPr>
                <p:cNvSpPr/>
                <p:nvPr/>
              </p:nvSpPr>
              <p:spPr>
                <a:xfrm>
                  <a:off x="3710335" y="4038329"/>
                  <a:ext cx="877824" cy="87338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78000">
                      <a:schemeClr val="accent1">
                        <a:lumMod val="50000"/>
                      </a:schemeClr>
                    </a:gs>
                  </a:gsLst>
                  <a:lin ang="5400000" scaled="0"/>
                </a:gradFill>
                <a:scene3d>
                  <a:camera prst="orthographicFront">
                    <a:rot lat="0" lon="0" rev="0"/>
                  </a:camera>
                  <a:lightRig rig="threePt" dir="tl"/>
                </a:scene3d>
                <a:sp3d prstMaterial="plastic">
                  <a:bevelT w="101600" h="1016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I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IN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EC90D0DE-5889-4611-9DCE-B1E12A8AB3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335" y="4038329"/>
                  <a:ext cx="877824" cy="87338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527EE9B-CD60-462E-968A-D7DEFCDFF722}"/>
                </a:ext>
              </a:extLst>
            </p:cNvPr>
            <p:cNvSpPr/>
            <p:nvPr/>
          </p:nvSpPr>
          <p:spPr>
            <a:xfrm>
              <a:off x="3070388" y="4155932"/>
              <a:ext cx="57781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IN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. 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865EA2C-DC6B-454D-A5D7-9F63CEC6D92A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48408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graph </a:t>
                </a:r>
                <a:r>
                  <a:rPr lang="en-IN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G: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Index				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Degree					: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Children			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,⋯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𝒅</m:t>
                            </m:r>
                            <m:d>
                              <m:dPr>
                                <m:ctrlP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Edges					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,⋯</m:t>
                        </m:r>
                        <m:d>
                          <m:d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𝒊</m:t>
                                    </m:r>
                                  </m:e>
                                  <m:sub>
                                    <m:r>
                                      <a:rPr lang="en-IN" sz="2400" b="1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𝒅</m:t>
                                    </m:r>
                                    <m:d>
                                      <m:dPr>
                                        <m:ctrlPr>
                                          <a:rPr lang="en-IN" sz="2400" b="1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IN" sz="2400" b="1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IN" sz="2400" b="1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𝒖</m:t>
                                            </m:r>
                                          </m:e>
                                          <m:sub>
                                            <m:r>
                                              <a:rPr lang="en-IN" sz="2400" b="1" i="1" smtClean="0">
                                                <a:solidFill>
                                                  <a:schemeClr val="accent1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Secret Information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Private Key		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File					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sSub>
                          <m:sSubPr>
                            <m:ctrlP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IN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Ancestors				: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↑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buFont typeface="Times New Roman" panose="02020603050405020304" pitchFamily="18" charset="0"/>
                  <a:buChar char="҉"/>
                </a:pPr>
                <a:r>
                  <a:rPr lang="en-IN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Successors				: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↓</m:t>
                    </m:r>
                    <m:sSub>
                      <m:sSubPr>
                        <m:ctrlP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3865EA2C-DC6B-454D-A5D7-9F63CEC6D9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48408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701333B1-79C4-4B00-99F7-D94551F8378D}"/>
              </a:ext>
            </a:extLst>
          </p:cNvPr>
          <p:cNvSpPr/>
          <p:nvPr/>
        </p:nvSpPr>
        <p:spPr>
          <a:xfrm>
            <a:off x="10399060" y="-15389"/>
            <a:ext cx="17929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2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69CF131D-E0CD-491E-B3D7-2A322751FDC7}"/>
              </a:ext>
            </a:extLst>
          </p:cNvPr>
          <p:cNvSpPr/>
          <p:nvPr/>
        </p:nvSpPr>
        <p:spPr>
          <a:xfrm>
            <a:off x="1295400" y="6564327"/>
            <a:ext cx="9601200" cy="283464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</p:spTree>
    <p:extLst>
      <p:ext uri="{BB962C8B-B14F-4D97-AF65-F5344CB8AC3E}">
        <p14:creationId xmlns:p14="http://schemas.microsoft.com/office/powerpoint/2010/main" val="1772007809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Freire and Paterson (FP)</a:t>
            </a:r>
          </a:p>
          <a:p>
            <a:pPr algn="just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- By </a:t>
            </a:r>
            <a:r>
              <a:rPr lang="en-US" sz="24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Eduarda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S.V. Freire and Kenneth G. Paterson, 2011.</a:t>
            </a:r>
          </a:p>
          <a:p>
            <a:pPr lvl="1" algn="just"/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Functionalities: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Generation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Derivation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Ingredients: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Factoring Problem</a:t>
            </a:r>
          </a:p>
          <a:p>
            <a:pPr marL="800100" lvl="1" indent="-342900" algn="just">
              <a:buFont typeface="Times New Roman" panose="02020603050405020304" pitchFamily="18" charset="0"/>
              <a:buChar char="₪"/>
            </a:pPr>
            <a:r>
              <a:rPr lang="en-IN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 Partition Algorithm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5168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KAS: State-of-the-art – Overview</a:t>
            </a:r>
          </a:p>
        </p:txBody>
      </p:sp>
      <p:sp>
        <p:nvSpPr>
          <p:cNvPr id="6" name="Flowchart: Manual Operation 10"/>
          <p:cNvSpPr/>
          <p:nvPr/>
        </p:nvSpPr>
        <p:spPr>
          <a:xfrm>
            <a:off x="8851392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7" name="Flowchart: Manual Operation 10"/>
          <p:cNvSpPr/>
          <p:nvPr/>
        </p:nvSpPr>
        <p:spPr>
          <a:xfrm>
            <a:off x="6958584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8" name="Flowchart: Manual Operation 10"/>
          <p:cNvSpPr/>
          <p:nvPr/>
        </p:nvSpPr>
        <p:spPr>
          <a:xfrm>
            <a:off x="5064389" y="4763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Work</a:t>
            </a:r>
          </a:p>
        </p:txBody>
      </p:sp>
      <p:sp>
        <p:nvSpPr>
          <p:cNvPr id="9" name="Flowchart: Manual Operation 10"/>
          <p:cNvSpPr/>
          <p:nvPr/>
        </p:nvSpPr>
        <p:spPr>
          <a:xfrm>
            <a:off x="3172968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0" name="Flowchart: Manual Operation 10"/>
          <p:cNvSpPr/>
          <p:nvPr/>
        </p:nvSpPr>
        <p:spPr>
          <a:xfrm>
            <a:off x="1280160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4C6704-4D3C-4070-A417-A1276361014E}"/>
              </a:ext>
            </a:extLst>
          </p:cNvPr>
          <p:cNvSpPr/>
          <p:nvPr/>
        </p:nvSpPr>
        <p:spPr>
          <a:xfrm>
            <a:off x="10399060" y="-15389"/>
            <a:ext cx="17929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2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9AEC7B20-C177-43B7-A202-B70E18416545}"/>
              </a:ext>
            </a:extLst>
          </p:cNvPr>
          <p:cNvSpPr/>
          <p:nvPr/>
        </p:nvSpPr>
        <p:spPr>
          <a:xfrm>
            <a:off x="1295400" y="6564327"/>
            <a:ext cx="9601200" cy="283464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</p:spTree>
    <p:extLst>
      <p:ext uri="{BB962C8B-B14F-4D97-AF65-F5344CB8AC3E}">
        <p14:creationId xmlns:p14="http://schemas.microsoft.com/office/powerpoint/2010/main" val="775423650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93608" y="289148"/>
            <a:ext cx="32159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FP: Key Generation</a:t>
            </a:r>
          </a:p>
        </p:txBody>
      </p:sp>
      <p:sp>
        <p:nvSpPr>
          <p:cNvPr id="67" name="Flowchart: Manual Operation 10"/>
          <p:cNvSpPr/>
          <p:nvPr/>
        </p:nvSpPr>
        <p:spPr>
          <a:xfrm>
            <a:off x="8851392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68" name="Flowchart: Manual Operation 10"/>
          <p:cNvSpPr/>
          <p:nvPr/>
        </p:nvSpPr>
        <p:spPr>
          <a:xfrm>
            <a:off x="6958584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70" name="Flowchart: Manual Operation 10"/>
          <p:cNvSpPr/>
          <p:nvPr/>
        </p:nvSpPr>
        <p:spPr>
          <a:xfrm>
            <a:off x="5064389" y="4763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Work</a:t>
            </a:r>
          </a:p>
        </p:txBody>
      </p:sp>
      <p:sp>
        <p:nvSpPr>
          <p:cNvPr id="72" name="Flowchart: Manual Operation 10"/>
          <p:cNvSpPr/>
          <p:nvPr/>
        </p:nvSpPr>
        <p:spPr>
          <a:xfrm>
            <a:off x="3172968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74" name="Flowchart: Manual Operation 10"/>
          <p:cNvSpPr/>
          <p:nvPr/>
        </p:nvSpPr>
        <p:spPr>
          <a:xfrm>
            <a:off x="1280160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76" name="Rounded Rectangle 16">
            <a:extLst>
              <a:ext uri="{FF2B5EF4-FFF2-40B4-BE49-F238E27FC236}">
                <a16:creationId xmlns:a16="http://schemas.microsoft.com/office/drawing/2014/main" id="{1C1C933F-F09C-479D-9B01-28C898380726}"/>
              </a:ext>
            </a:extLst>
          </p:cNvPr>
          <p:cNvSpPr/>
          <p:nvPr/>
        </p:nvSpPr>
        <p:spPr>
          <a:xfrm rot="18900000">
            <a:off x="-316780" y="2990088"/>
            <a:ext cx="6159983" cy="877824"/>
          </a:xfrm>
          <a:prstGeom prst="roundRect">
            <a:avLst/>
          </a:prstGeom>
          <a:solidFill>
            <a:srgbClr val="F5C7D6"/>
          </a:solidFill>
          <a:ln w="28575">
            <a:solidFill>
              <a:srgbClr val="E57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7030A0"/>
              </a:solidFill>
            </a:endParaRPr>
          </a:p>
        </p:txBody>
      </p:sp>
      <p:sp>
        <p:nvSpPr>
          <p:cNvPr id="80" name="Rounded Rectangle 42">
            <a:extLst>
              <a:ext uri="{FF2B5EF4-FFF2-40B4-BE49-F238E27FC236}">
                <a16:creationId xmlns:a16="http://schemas.microsoft.com/office/drawing/2014/main" id="{2305FADB-6E58-4E55-9272-CA976D456070}"/>
              </a:ext>
            </a:extLst>
          </p:cNvPr>
          <p:cNvSpPr/>
          <p:nvPr/>
        </p:nvSpPr>
        <p:spPr>
          <a:xfrm rot="18900000">
            <a:off x="3704960" y="3904488"/>
            <a:ext cx="3561313" cy="877824"/>
          </a:xfrm>
          <a:prstGeom prst="roundRect">
            <a:avLst/>
          </a:prstGeom>
          <a:solidFill>
            <a:srgbClr val="F5C7D6"/>
          </a:solidFill>
          <a:ln w="28575">
            <a:solidFill>
              <a:srgbClr val="E57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Rounded Rectangle 43">
            <a:extLst>
              <a:ext uri="{FF2B5EF4-FFF2-40B4-BE49-F238E27FC236}">
                <a16:creationId xmlns:a16="http://schemas.microsoft.com/office/drawing/2014/main" id="{B28E3536-478A-4BE0-96D2-E251610A7D68}"/>
              </a:ext>
            </a:extLst>
          </p:cNvPr>
          <p:cNvSpPr/>
          <p:nvPr/>
        </p:nvSpPr>
        <p:spPr>
          <a:xfrm rot="18900000">
            <a:off x="7826497" y="4804374"/>
            <a:ext cx="877824" cy="877824"/>
          </a:xfrm>
          <a:prstGeom prst="roundRect">
            <a:avLst/>
          </a:prstGeom>
          <a:solidFill>
            <a:srgbClr val="F5C7D6"/>
          </a:solidFill>
          <a:ln w="28575">
            <a:solidFill>
              <a:srgbClr val="E57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4F91508-78C7-4C5D-975F-D8A5D9A93574}"/>
              </a:ext>
            </a:extLst>
          </p:cNvPr>
          <p:cNvSpPr/>
          <p:nvPr/>
        </p:nvSpPr>
        <p:spPr>
          <a:xfrm>
            <a:off x="4243028" y="1244424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30E1F0F-8061-42DF-AE4B-F0F890B4BF81}"/>
              </a:ext>
            </a:extLst>
          </p:cNvPr>
          <p:cNvSpPr/>
          <p:nvPr/>
        </p:nvSpPr>
        <p:spPr>
          <a:xfrm>
            <a:off x="4243028" y="4901536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AA9CA32-0AB6-464A-88F0-1D001F01F6C3}"/>
              </a:ext>
            </a:extLst>
          </p:cNvPr>
          <p:cNvSpPr/>
          <p:nvPr/>
        </p:nvSpPr>
        <p:spPr>
          <a:xfrm>
            <a:off x="7905111" y="4901536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0EFA4C6C-F688-40DD-8CE5-F844A9C51366}"/>
              </a:ext>
            </a:extLst>
          </p:cNvPr>
          <p:cNvSpPr/>
          <p:nvPr/>
        </p:nvSpPr>
        <p:spPr>
          <a:xfrm>
            <a:off x="580945" y="4901536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FA99417-3979-49E6-97BF-6AC3BA51ECFD}"/>
              </a:ext>
            </a:extLst>
          </p:cNvPr>
          <p:cNvSpPr/>
          <p:nvPr/>
        </p:nvSpPr>
        <p:spPr>
          <a:xfrm>
            <a:off x="6076310" y="3073603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36BBB4E-183E-42A4-9126-FE0E455CC251}"/>
              </a:ext>
            </a:extLst>
          </p:cNvPr>
          <p:cNvSpPr/>
          <p:nvPr/>
        </p:nvSpPr>
        <p:spPr>
          <a:xfrm>
            <a:off x="2414227" y="3073603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819E41C-3431-45CF-A536-5807EDCC6BE7}"/>
              </a:ext>
            </a:extLst>
          </p:cNvPr>
          <p:cNvCxnSpPr>
            <a:stCxn id="84" idx="4"/>
            <a:endCxn id="92" idx="0"/>
          </p:cNvCxnSpPr>
          <p:nvPr/>
        </p:nvCxnSpPr>
        <p:spPr>
          <a:xfrm>
            <a:off x="4590500" y="1941818"/>
            <a:ext cx="1833282" cy="113178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05854E5-413E-4C8D-9DFF-CF1F1B0E2487}"/>
              </a:ext>
            </a:extLst>
          </p:cNvPr>
          <p:cNvCxnSpPr>
            <a:stCxn id="92" idx="4"/>
            <a:endCxn id="88" idx="0"/>
          </p:cNvCxnSpPr>
          <p:nvPr/>
        </p:nvCxnSpPr>
        <p:spPr>
          <a:xfrm>
            <a:off x="6423782" y="3770997"/>
            <a:ext cx="1828801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5E2F964F-A1F8-431F-A527-3F45FC39A9B1}"/>
              </a:ext>
            </a:extLst>
          </p:cNvPr>
          <p:cNvCxnSpPr>
            <a:stCxn id="84" idx="4"/>
            <a:endCxn id="94" idx="0"/>
          </p:cNvCxnSpPr>
          <p:nvPr/>
        </p:nvCxnSpPr>
        <p:spPr>
          <a:xfrm flipH="1">
            <a:off x="2761699" y="1941818"/>
            <a:ext cx="1828801" cy="113178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FA34CBEE-0673-4C7A-9036-7DBCE1ADD607}"/>
              </a:ext>
            </a:extLst>
          </p:cNvPr>
          <p:cNvCxnSpPr>
            <a:stCxn id="94" idx="4"/>
            <a:endCxn id="90" idx="0"/>
          </p:cNvCxnSpPr>
          <p:nvPr/>
        </p:nvCxnSpPr>
        <p:spPr>
          <a:xfrm flipH="1">
            <a:off x="928417" y="3770997"/>
            <a:ext cx="1833282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04D2F50-89EF-4F97-9731-498436A24A5A}"/>
              </a:ext>
            </a:extLst>
          </p:cNvPr>
          <p:cNvCxnSpPr>
            <a:stCxn id="92" idx="4"/>
            <a:endCxn id="86" idx="0"/>
          </p:cNvCxnSpPr>
          <p:nvPr/>
        </p:nvCxnSpPr>
        <p:spPr>
          <a:xfrm flipH="1">
            <a:off x="4590500" y="3770997"/>
            <a:ext cx="1833282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288C2D3-1212-4F83-A91B-05A3A857753B}"/>
              </a:ext>
            </a:extLst>
          </p:cNvPr>
          <p:cNvCxnSpPr>
            <a:stCxn id="94" idx="4"/>
            <a:endCxn id="86" idx="0"/>
          </p:cNvCxnSpPr>
          <p:nvPr/>
        </p:nvCxnSpPr>
        <p:spPr>
          <a:xfrm>
            <a:off x="2761699" y="3770997"/>
            <a:ext cx="1828801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D09C868-1947-40FD-8BCC-3C2FE6506520}"/>
                  </a:ext>
                </a:extLst>
              </p:cNvPr>
              <p:cNvSpPr/>
              <p:nvPr/>
            </p:nvSpPr>
            <p:spPr>
              <a:xfrm>
                <a:off x="407052" y="5787695"/>
                <a:ext cx="977511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0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cap="none" spc="0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cap="none" spc="0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cap="none" spc="0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D09C868-1947-40FD-8BCC-3C2FE6506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52" y="5787695"/>
                <a:ext cx="977511" cy="461665"/>
              </a:xfrm>
              <a:prstGeom prst="rect">
                <a:avLst/>
              </a:prstGeom>
              <a:blipFill>
                <a:blip r:embed="rId3"/>
                <a:stretch>
                  <a:fillRect l="-11875" t="-11842" b="-368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A43F7BD-6E36-4F6E-9544-4657038168DB}"/>
                  </a:ext>
                </a:extLst>
              </p:cNvPr>
              <p:cNvSpPr/>
              <p:nvPr/>
            </p:nvSpPr>
            <p:spPr>
              <a:xfrm>
                <a:off x="4122714" y="5773551"/>
                <a:ext cx="877420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US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cap="none" spc="0" baseline="-250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A43F7BD-6E36-4F6E-9544-465703816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714" y="5773551"/>
                <a:ext cx="877420" cy="461665"/>
              </a:xfrm>
              <a:prstGeom prst="rect">
                <a:avLst/>
              </a:prstGeom>
              <a:blipFill>
                <a:blip r:embed="rId4"/>
                <a:stretch>
                  <a:fillRect l="-11806" t="-11842" b="-355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0D31C5C-A620-487D-9630-F37183838BBB}"/>
                  </a:ext>
                </a:extLst>
              </p:cNvPr>
              <p:cNvSpPr/>
              <p:nvPr/>
            </p:nvSpPr>
            <p:spPr>
              <a:xfrm>
                <a:off x="7776652" y="5800477"/>
                <a:ext cx="977512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C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  <a:r>
                  <a:rPr lang="en-US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E0D31C5C-A620-487D-9630-F37183838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652" y="5800477"/>
                <a:ext cx="977512" cy="461665"/>
              </a:xfrm>
              <a:prstGeom prst="rect">
                <a:avLst/>
              </a:prstGeom>
              <a:blipFill>
                <a:blip r:embed="rId5"/>
                <a:stretch>
                  <a:fillRect l="-11875" t="-12000" b="-37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04D1D28-6D55-4F4D-A7B7-5AA2A938F5B9}"/>
                  </a:ext>
                </a:extLst>
              </p:cNvPr>
              <p:cNvSpPr/>
              <p:nvPr/>
            </p:nvSpPr>
            <p:spPr>
              <a:xfrm>
                <a:off x="5144158" y="1333955"/>
                <a:ext cx="1316386" cy="5207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="0" cap="none" spc="0" baseline="300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D04D1D28-6D55-4F4D-A7B7-5AA2A938F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158" y="1333955"/>
                <a:ext cx="1316386" cy="520720"/>
              </a:xfrm>
              <a:prstGeom prst="rect">
                <a:avLst/>
              </a:prstGeom>
              <a:blipFill>
                <a:blip r:embed="rId6"/>
                <a:stretch>
                  <a:fillRect l="-8796" b="-3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F22BBDF-B51A-4E15-BC3B-F96F94F1B774}"/>
                  </a:ext>
                </a:extLst>
              </p:cNvPr>
              <p:cNvSpPr/>
              <p:nvPr/>
            </p:nvSpPr>
            <p:spPr>
              <a:xfrm>
                <a:off x="3432987" y="3196425"/>
                <a:ext cx="1316386" cy="5207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aseline="300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F22BBDF-B51A-4E15-BC3B-F96F94F1B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987" y="3196425"/>
                <a:ext cx="1316386" cy="520720"/>
              </a:xfrm>
              <a:prstGeom prst="rect">
                <a:avLst/>
              </a:prstGeom>
              <a:blipFill>
                <a:blip r:embed="rId7"/>
                <a:stretch>
                  <a:fillRect l="-8796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8B6BF80-A168-4EFE-AB81-5F92597F32D3}"/>
                  </a:ext>
                </a:extLst>
              </p:cNvPr>
              <p:cNvSpPr/>
              <p:nvPr/>
            </p:nvSpPr>
            <p:spPr>
              <a:xfrm>
                <a:off x="6931479" y="3149069"/>
                <a:ext cx="1409360" cy="517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3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8B6BF80-A168-4EFE-AB81-5F92597F3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479" y="3149069"/>
                <a:ext cx="1409360" cy="517706"/>
              </a:xfrm>
              <a:prstGeom prst="rect">
                <a:avLst/>
              </a:prstGeom>
              <a:blipFill>
                <a:blip r:embed="rId8"/>
                <a:stretch>
                  <a:fillRect l="-8225" b="-3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7CFD3EE-71E5-4812-A9EA-C90C1179D487}"/>
                  </a:ext>
                </a:extLst>
              </p:cNvPr>
              <p:cNvSpPr/>
              <p:nvPr/>
            </p:nvSpPr>
            <p:spPr>
              <a:xfrm>
                <a:off x="1582927" y="5019498"/>
                <a:ext cx="1409360" cy="5207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4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7CFD3EE-71E5-4812-A9EA-C90C1179D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927" y="5019498"/>
                <a:ext cx="1409360" cy="520720"/>
              </a:xfrm>
              <a:prstGeom prst="rect">
                <a:avLst/>
              </a:prstGeom>
              <a:blipFill>
                <a:blip r:embed="rId9"/>
                <a:stretch>
                  <a:fillRect l="-8225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615F0E1-6ED0-4C2A-ACC9-B44031FC8EC6}"/>
                  </a:ext>
                </a:extLst>
              </p:cNvPr>
              <p:cNvSpPr/>
              <p:nvPr/>
            </p:nvSpPr>
            <p:spPr>
              <a:xfrm>
                <a:off x="5229091" y="5026445"/>
                <a:ext cx="1409360" cy="517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615F0E1-6ED0-4C2A-ACC9-B44031FC8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091" y="5026445"/>
                <a:ext cx="1409360" cy="517706"/>
              </a:xfrm>
              <a:prstGeom prst="rect">
                <a:avLst/>
              </a:prstGeom>
              <a:blipFill>
                <a:blip r:embed="rId10"/>
                <a:stretch>
                  <a:fillRect l="-8225" t="-1190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9D5A098-4D51-4C7D-91A5-6AF4352D5826}"/>
                  </a:ext>
                </a:extLst>
              </p:cNvPr>
              <p:cNvSpPr/>
              <p:nvPr/>
            </p:nvSpPr>
            <p:spPr>
              <a:xfrm>
                <a:off x="8771799" y="5019497"/>
                <a:ext cx="1409360" cy="5184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6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9D5A098-4D51-4C7D-91A5-6AF4352D5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799" y="5019497"/>
                <a:ext cx="1409360" cy="518412"/>
              </a:xfrm>
              <a:prstGeom prst="rect">
                <a:avLst/>
              </a:prstGeom>
              <a:blipFill>
                <a:blip r:embed="rId11"/>
                <a:stretch>
                  <a:fillRect l="-8225" b="-3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15AC7FD-D0B2-4076-A1EC-C0B88F10369A}"/>
                  </a:ext>
                </a:extLst>
              </p:cNvPr>
              <p:cNvSpPr/>
              <p:nvPr/>
            </p:nvSpPr>
            <p:spPr>
              <a:xfrm>
                <a:off x="5148640" y="1779331"/>
                <a:ext cx="3284847" cy="5207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  <m:r>
                      <a:rPr lang="en-IN" sz="24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  <m:r>
                      <a:rPr lang="en-IN" sz="24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15AC7FD-D0B2-4076-A1EC-C0B88F103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640" y="1779331"/>
                <a:ext cx="3284847" cy="520720"/>
              </a:xfrm>
              <a:prstGeom prst="rect">
                <a:avLst/>
              </a:prstGeom>
              <a:blipFill>
                <a:blip r:embed="rId12"/>
                <a:stretch>
                  <a:fillRect l="-3532" b="-3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08EF310-5F8A-455E-A4AD-A188CFA2B30E}"/>
                  </a:ext>
                </a:extLst>
              </p:cNvPr>
              <p:cNvSpPr/>
              <p:nvPr/>
            </p:nvSpPr>
            <p:spPr>
              <a:xfrm>
                <a:off x="3437470" y="3641801"/>
                <a:ext cx="2404826" cy="5207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2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D08EF310-5F8A-455E-A4AD-A188CFA2B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470" y="3641801"/>
                <a:ext cx="2404826" cy="520720"/>
              </a:xfrm>
              <a:prstGeom prst="rect">
                <a:avLst/>
              </a:prstGeom>
              <a:blipFill>
                <a:blip r:embed="rId13"/>
                <a:stretch>
                  <a:fillRect l="-4822" r="-3807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2A85110-3706-4A6B-ADE4-2205E8603C2F}"/>
                  </a:ext>
                </a:extLst>
              </p:cNvPr>
              <p:cNvSpPr/>
              <p:nvPr/>
            </p:nvSpPr>
            <p:spPr>
              <a:xfrm>
                <a:off x="6935962" y="3594445"/>
                <a:ext cx="2311851" cy="5184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3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  <m:r>
                      <a:rPr lang="en-IN" sz="24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2A85110-3706-4A6B-ADE4-2205E8603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962" y="3594445"/>
                <a:ext cx="2311851" cy="518412"/>
              </a:xfrm>
              <a:prstGeom prst="rect">
                <a:avLst/>
              </a:prstGeom>
              <a:blipFill>
                <a:blip r:embed="rId14"/>
                <a:stretch>
                  <a:fillRect l="-5013" r="-3694" b="-3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6414F72-F7F7-4DD6-8FA7-61956487E50D}"/>
                  </a:ext>
                </a:extLst>
              </p:cNvPr>
              <p:cNvSpPr/>
              <p:nvPr/>
            </p:nvSpPr>
            <p:spPr>
              <a:xfrm>
                <a:off x="1587410" y="5464874"/>
                <a:ext cx="1513556" cy="5207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4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46414F72-F7F7-4DD6-8FA7-61956487E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10" y="5464874"/>
                <a:ext cx="1513556" cy="520720"/>
              </a:xfrm>
              <a:prstGeom prst="rect">
                <a:avLst/>
              </a:prstGeom>
              <a:blipFill>
                <a:blip r:embed="rId15"/>
                <a:stretch>
                  <a:fillRect l="-7229" r="-5622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E9F1D75-3064-468A-8CAB-5C947EFAF8DC}"/>
                  </a:ext>
                </a:extLst>
              </p:cNvPr>
              <p:cNvSpPr/>
              <p:nvPr/>
            </p:nvSpPr>
            <p:spPr>
              <a:xfrm>
                <a:off x="5233574" y="5471821"/>
                <a:ext cx="1513556" cy="517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E9F1D75-3064-468A-8CAB-5C947EFAF8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74" y="5471821"/>
                <a:ext cx="1513556" cy="517706"/>
              </a:xfrm>
              <a:prstGeom prst="rect">
                <a:avLst/>
              </a:prstGeom>
              <a:blipFill>
                <a:blip r:embed="rId16"/>
                <a:stretch>
                  <a:fillRect l="-7661" r="-5645" b="-3176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C2AD3BD-48FA-4BF1-8D6A-D9037344596D}"/>
                  </a:ext>
                </a:extLst>
              </p:cNvPr>
              <p:cNvSpPr/>
              <p:nvPr/>
            </p:nvSpPr>
            <p:spPr>
              <a:xfrm>
                <a:off x="8776282" y="5464873"/>
                <a:ext cx="1513556" cy="51841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6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C2AD3BD-48FA-4BF1-8D6A-D90373445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82" y="5464873"/>
                <a:ext cx="1513556" cy="518412"/>
              </a:xfrm>
              <a:prstGeom prst="rect">
                <a:avLst/>
              </a:prstGeom>
              <a:blipFill>
                <a:blip r:embed="rId17"/>
                <a:stretch>
                  <a:fillRect l="-7661" r="-6048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5CBAE97E-DA8A-483D-976A-D1DCE5382F60}"/>
              </a:ext>
            </a:extLst>
          </p:cNvPr>
          <p:cNvSpPr/>
          <p:nvPr/>
        </p:nvSpPr>
        <p:spPr>
          <a:xfrm>
            <a:off x="10399060" y="-15389"/>
            <a:ext cx="17929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2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rapezoid 41">
            <a:extLst>
              <a:ext uri="{FF2B5EF4-FFF2-40B4-BE49-F238E27FC236}">
                <a16:creationId xmlns:a16="http://schemas.microsoft.com/office/drawing/2014/main" id="{CCC81D6F-94AF-48CE-BEC8-0324F155C5E6}"/>
              </a:ext>
            </a:extLst>
          </p:cNvPr>
          <p:cNvSpPr/>
          <p:nvPr/>
        </p:nvSpPr>
        <p:spPr>
          <a:xfrm>
            <a:off x="1295400" y="6564327"/>
            <a:ext cx="9601200" cy="283464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</p:spTree>
    <p:extLst>
      <p:ext uri="{BB962C8B-B14F-4D97-AF65-F5344CB8AC3E}">
        <p14:creationId xmlns:p14="http://schemas.microsoft.com/office/powerpoint/2010/main" val="16042155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0" grpId="0" animBg="1"/>
      <p:bldP spid="82" grpId="0" animBg="1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Providing access to a part of the file and restricting access to unauthorized ones.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to generate &amp; retrieve the keys for the accessible part of file.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Deployment In: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and other areas in private sector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Assignment Scheme (KAS)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50177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Hierarchical Access Control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(3)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2FBC59A1-1F9B-4CD5-B64E-9737058D66B8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3F86DD90-AAC9-4DC6-B354-92CC1822C7FA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435C4C9C-44E3-402F-A312-8E923C8547C9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5E3D61C4-8178-48F1-9744-367012156EFA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25" name="Flowchart: Manual Operation 10">
            <a:extLst>
              <a:ext uri="{FF2B5EF4-FFF2-40B4-BE49-F238E27FC236}">
                <a16:creationId xmlns:a16="http://schemas.microsoft.com/office/drawing/2014/main" id="{135FB6B3-DA5B-460C-B30A-D59BA4D1AA8B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6" name="Flowchart: Manual Operation 10">
            <a:extLst>
              <a:ext uri="{FF2B5EF4-FFF2-40B4-BE49-F238E27FC236}">
                <a16:creationId xmlns:a16="http://schemas.microsoft.com/office/drawing/2014/main" id="{4800F8BE-65DF-4A1F-99DA-C0C6B8BEDA60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7" name="Flowchart: Manual Operation 10">
            <a:extLst>
              <a:ext uri="{FF2B5EF4-FFF2-40B4-BE49-F238E27FC236}">
                <a16:creationId xmlns:a16="http://schemas.microsoft.com/office/drawing/2014/main" id="{990B6CA1-E1D1-4F0D-BF83-27D95BAE94D4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8" name="Flowchart: Manual Operation 10">
            <a:extLst>
              <a:ext uri="{FF2B5EF4-FFF2-40B4-BE49-F238E27FC236}">
                <a16:creationId xmlns:a16="http://schemas.microsoft.com/office/drawing/2014/main" id="{8D9A276D-1B84-41A0-B4EE-9E4B68AB9A1E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C0E89E13-1E53-46AA-BBDA-1FF10F1AA110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D86EBE-54C5-430C-BFFB-DD263DC67BA6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416B9A-D94B-481D-AE0B-CA4FAB8742EA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92516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493608" y="289148"/>
            <a:ext cx="3100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FP: Key Derivation</a:t>
            </a:r>
          </a:p>
        </p:txBody>
      </p:sp>
      <p:sp>
        <p:nvSpPr>
          <p:cNvPr id="66" name="Flowchart: Manual Operation 10"/>
          <p:cNvSpPr/>
          <p:nvPr/>
        </p:nvSpPr>
        <p:spPr>
          <a:xfrm>
            <a:off x="8851392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67" name="Flowchart: Manual Operation 10"/>
          <p:cNvSpPr/>
          <p:nvPr/>
        </p:nvSpPr>
        <p:spPr>
          <a:xfrm>
            <a:off x="6958584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68" name="Flowchart: Manual Operation 10"/>
          <p:cNvSpPr/>
          <p:nvPr/>
        </p:nvSpPr>
        <p:spPr>
          <a:xfrm>
            <a:off x="5064389" y="4763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Work</a:t>
            </a:r>
          </a:p>
        </p:txBody>
      </p:sp>
      <p:sp>
        <p:nvSpPr>
          <p:cNvPr id="70" name="Flowchart: Manual Operation 10"/>
          <p:cNvSpPr/>
          <p:nvPr/>
        </p:nvSpPr>
        <p:spPr>
          <a:xfrm>
            <a:off x="3172968" y="4381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72" name="Flowchart: Manual Operation 10"/>
          <p:cNvSpPr/>
          <p:nvPr/>
        </p:nvSpPr>
        <p:spPr>
          <a:xfrm>
            <a:off x="1280160" y="5304"/>
            <a:ext cx="2103120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15" name="Rounded Rectangle 16">
            <a:extLst>
              <a:ext uri="{FF2B5EF4-FFF2-40B4-BE49-F238E27FC236}">
                <a16:creationId xmlns:a16="http://schemas.microsoft.com/office/drawing/2014/main" id="{06ED210B-89EC-47D5-A766-70D3C82CE558}"/>
              </a:ext>
            </a:extLst>
          </p:cNvPr>
          <p:cNvSpPr/>
          <p:nvPr/>
        </p:nvSpPr>
        <p:spPr>
          <a:xfrm rot="18900000">
            <a:off x="-322058" y="2999232"/>
            <a:ext cx="6159983" cy="877824"/>
          </a:xfrm>
          <a:prstGeom prst="roundRect">
            <a:avLst/>
          </a:prstGeom>
          <a:solidFill>
            <a:srgbClr val="F5C7D6"/>
          </a:solidFill>
          <a:ln w="28575">
            <a:solidFill>
              <a:srgbClr val="E57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7030A0"/>
              </a:solidFill>
            </a:endParaRPr>
          </a:p>
        </p:txBody>
      </p:sp>
      <p:sp>
        <p:nvSpPr>
          <p:cNvPr id="116" name="Rounded Rectangle 42">
            <a:extLst>
              <a:ext uri="{FF2B5EF4-FFF2-40B4-BE49-F238E27FC236}">
                <a16:creationId xmlns:a16="http://schemas.microsoft.com/office/drawing/2014/main" id="{DE735B7B-0674-4BF9-BD5F-4F65D018F44B}"/>
              </a:ext>
            </a:extLst>
          </p:cNvPr>
          <p:cNvSpPr/>
          <p:nvPr/>
        </p:nvSpPr>
        <p:spPr>
          <a:xfrm rot="18900000">
            <a:off x="3699682" y="3913632"/>
            <a:ext cx="3561313" cy="877824"/>
          </a:xfrm>
          <a:prstGeom prst="roundRect">
            <a:avLst/>
          </a:prstGeom>
          <a:solidFill>
            <a:srgbClr val="F5C7D6"/>
          </a:solidFill>
          <a:ln w="28575">
            <a:solidFill>
              <a:srgbClr val="E57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7030A0"/>
              </a:solidFill>
            </a:endParaRPr>
          </a:p>
        </p:txBody>
      </p:sp>
      <p:sp>
        <p:nvSpPr>
          <p:cNvPr id="117" name="Rounded Rectangle 43">
            <a:extLst>
              <a:ext uri="{FF2B5EF4-FFF2-40B4-BE49-F238E27FC236}">
                <a16:creationId xmlns:a16="http://schemas.microsoft.com/office/drawing/2014/main" id="{F9C831A3-BCA1-41B7-9667-DED4605B7B77}"/>
              </a:ext>
            </a:extLst>
          </p:cNvPr>
          <p:cNvSpPr/>
          <p:nvPr/>
        </p:nvSpPr>
        <p:spPr>
          <a:xfrm rot="18900000">
            <a:off x="7821219" y="4813518"/>
            <a:ext cx="877824" cy="877824"/>
          </a:xfrm>
          <a:prstGeom prst="roundRect">
            <a:avLst/>
          </a:prstGeom>
          <a:solidFill>
            <a:srgbClr val="F5C7D6"/>
          </a:solidFill>
          <a:ln w="28575">
            <a:solidFill>
              <a:srgbClr val="E57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7030A0"/>
              </a:solidFill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E1DAB5D-FF19-49A6-A2E4-2ED0B9927CA5}"/>
              </a:ext>
            </a:extLst>
          </p:cNvPr>
          <p:cNvSpPr/>
          <p:nvPr/>
        </p:nvSpPr>
        <p:spPr>
          <a:xfrm>
            <a:off x="4237750" y="1253568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B47229E3-F3C9-4E32-B88F-DCCB5BA99209}"/>
              </a:ext>
            </a:extLst>
          </p:cNvPr>
          <p:cNvSpPr/>
          <p:nvPr/>
        </p:nvSpPr>
        <p:spPr>
          <a:xfrm>
            <a:off x="4237750" y="4910680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58C755AC-9D3F-43C4-81E3-C7F9D2F0C693}"/>
              </a:ext>
            </a:extLst>
          </p:cNvPr>
          <p:cNvSpPr/>
          <p:nvPr/>
        </p:nvSpPr>
        <p:spPr>
          <a:xfrm>
            <a:off x="7899833" y="4910680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0F81284-8BC1-483D-A67A-C2CEA0ACBC78}"/>
              </a:ext>
            </a:extLst>
          </p:cNvPr>
          <p:cNvSpPr/>
          <p:nvPr/>
        </p:nvSpPr>
        <p:spPr>
          <a:xfrm>
            <a:off x="575667" y="4910680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141810DE-DC0D-448F-911C-3B6732E7C7E1}"/>
              </a:ext>
            </a:extLst>
          </p:cNvPr>
          <p:cNvSpPr/>
          <p:nvPr/>
        </p:nvSpPr>
        <p:spPr>
          <a:xfrm>
            <a:off x="6071032" y="3082747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7DB9161-B498-45AC-9060-ABB72CB73BC7}"/>
              </a:ext>
            </a:extLst>
          </p:cNvPr>
          <p:cNvSpPr/>
          <p:nvPr/>
        </p:nvSpPr>
        <p:spPr>
          <a:xfrm>
            <a:off x="2408949" y="3082747"/>
            <a:ext cx="694944" cy="6973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IN" sz="2400" b="1" dirty="0">
                <a:ln/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IN" sz="2400" b="1" baseline="-25000" dirty="0">
                <a:ln/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IN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892962E-7A4A-4272-AB0D-E473836257E0}"/>
              </a:ext>
            </a:extLst>
          </p:cNvPr>
          <p:cNvCxnSpPr>
            <a:stCxn id="118" idx="4"/>
            <a:endCxn id="122" idx="0"/>
          </p:cNvCxnSpPr>
          <p:nvPr/>
        </p:nvCxnSpPr>
        <p:spPr>
          <a:xfrm>
            <a:off x="4585222" y="1950962"/>
            <a:ext cx="1833282" cy="113178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7AA9466-B8B6-4A4C-9F77-3A739F50E5C2}"/>
              </a:ext>
            </a:extLst>
          </p:cNvPr>
          <p:cNvCxnSpPr>
            <a:stCxn id="122" idx="4"/>
            <a:endCxn id="120" idx="0"/>
          </p:cNvCxnSpPr>
          <p:nvPr/>
        </p:nvCxnSpPr>
        <p:spPr>
          <a:xfrm>
            <a:off x="6418504" y="3780141"/>
            <a:ext cx="1828801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88043C1B-3FA9-453A-A85B-3CECAA0A45B2}"/>
              </a:ext>
            </a:extLst>
          </p:cNvPr>
          <p:cNvCxnSpPr>
            <a:stCxn id="118" idx="4"/>
            <a:endCxn id="123" idx="0"/>
          </p:cNvCxnSpPr>
          <p:nvPr/>
        </p:nvCxnSpPr>
        <p:spPr>
          <a:xfrm flipH="1">
            <a:off x="2756421" y="1950962"/>
            <a:ext cx="1828801" cy="113178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06C6D277-1F9B-4849-B949-2CD9EFA922D6}"/>
              </a:ext>
            </a:extLst>
          </p:cNvPr>
          <p:cNvCxnSpPr>
            <a:stCxn id="123" idx="4"/>
            <a:endCxn id="121" idx="0"/>
          </p:cNvCxnSpPr>
          <p:nvPr/>
        </p:nvCxnSpPr>
        <p:spPr>
          <a:xfrm flipH="1">
            <a:off x="923139" y="3780141"/>
            <a:ext cx="1833282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056E7C7-378B-4219-A13F-3D716B0DD5DA}"/>
              </a:ext>
            </a:extLst>
          </p:cNvPr>
          <p:cNvCxnSpPr>
            <a:stCxn id="122" idx="4"/>
            <a:endCxn id="119" idx="0"/>
          </p:cNvCxnSpPr>
          <p:nvPr/>
        </p:nvCxnSpPr>
        <p:spPr>
          <a:xfrm flipH="1">
            <a:off x="4585222" y="3780141"/>
            <a:ext cx="1833282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B64D1D4-5419-41A2-B141-AD588D6F04AC}"/>
              </a:ext>
            </a:extLst>
          </p:cNvPr>
          <p:cNvCxnSpPr>
            <a:stCxn id="123" idx="4"/>
            <a:endCxn id="119" idx="0"/>
          </p:cNvCxnSpPr>
          <p:nvPr/>
        </p:nvCxnSpPr>
        <p:spPr>
          <a:xfrm>
            <a:off x="2756421" y="3780141"/>
            <a:ext cx="1828801" cy="1130539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FF57EAD-DD62-4A27-908A-20AF90C57410}"/>
              </a:ext>
            </a:extLst>
          </p:cNvPr>
          <p:cNvSpPr/>
          <p:nvPr/>
        </p:nvSpPr>
        <p:spPr>
          <a:xfrm>
            <a:off x="605835" y="5796839"/>
            <a:ext cx="5693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2400" b="0" cap="none" spc="0" baseline="-25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8B71E45-766A-4BF2-8B48-0E5880ABB38B}"/>
              </a:ext>
            </a:extLst>
          </p:cNvPr>
          <p:cNvSpPr/>
          <p:nvPr/>
        </p:nvSpPr>
        <p:spPr>
          <a:xfrm>
            <a:off x="4317939" y="5782695"/>
            <a:ext cx="4764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2400" b="0" cap="none" spc="0" baseline="-25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F7961EA-174A-43E6-8D5C-2D0F29741E7B}"/>
              </a:ext>
            </a:extLst>
          </p:cNvPr>
          <p:cNvSpPr/>
          <p:nvPr/>
        </p:nvSpPr>
        <p:spPr>
          <a:xfrm>
            <a:off x="8021924" y="5809621"/>
            <a:ext cx="4764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2400" b="0" cap="none" spc="0" baseline="-25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2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F81B924-05C5-4325-B377-8F670F1A2756}"/>
                  </a:ext>
                </a:extLst>
              </p:cNvPr>
              <p:cNvSpPr/>
              <p:nvPr/>
            </p:nvSpPr>
            <p:spPr>
              <a:xfrm>
                <a:off x="5138880" y="1343099"/>
                <a:ext cx="1316386" cy="5207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="0" cap="none" spc="0" baseline="300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5F81B924-05C5-4325-B377-8F670F1A2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880" y="1343099"/>
                <a:ext cx="1316386" cy="520720"/>
              </a:xfrm>
              <a:prstGeom prst="rect">
                <a:avLst/>
              </a:prstGeom>
              <a:blipFill>
                <a:blip r:embed="rId3"/>
                <a:stretch>
                  <a:fillRect l="-8796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24599BE-E6B0-496C-B6F3-FBCEFA4E2921}"/>
                  </a:ext>
                </a:extLst>
              </p:cNvPr>
              <p:cNvSpPr/>
              <p:nvPr/>
            </p:nvSpPr>
            <p:spPr>
              <a:xfrm>
                <a:off x="5143362" y="1788475"/>
                <a:ext cx="3284847" cy="5207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</a:t>
                </a:r>
                <a:r>
                  <a:rPr lang="en-US" sz="2400" b="0" cap="none" spc="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1</a:t>
                </a:r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  <m:r>
                      <a:rPr lang="en-IN" sz="24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  <m:r>
                      <a:rPr lang="en-IN" sz="2400" b="0" i="1" smtClean="0">
                        <a:ln w="0"/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b="0" i="1" smtClean="0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0×3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400" b="0" cap="none" spc="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24599BE-E6B0-496C-B6F3-FBCEFA4E2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362" y="1788475"/>
                <a:ext cx="3284847" cy="520720"/>
              </a:xfrm>
              <a:prstGeom prst="rect">
                <a:avLst/>
              </a:prstGeom>
              <a:blipFill>
                <a:blip r:embed="rId4"/>
                <a:stretch>
                  <a:fillRect l="-3525" b="-313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FB2DCF8-D297-44A4-BDF3-F7085FC8C282}"/>
                  </a:ext>
                </a:extLst>
              </p:cNvPr>
              <p:cNvSpPr/>
              <p:nvPr/>
            </p:nvSpPr>
            <p:spPr>
              <a:xfrm>
                <a:off x="5223813" y="5035589"/>
                <a:ext cx="1409360" cy="51770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K</a:t>
                </a:r>
                <a:r>
                  <a:rPr lang="en-IN" sz="2400" baseline="-250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5</a:t>
                </a:r>
                <a:r>
                  <a:rPr lang="en-IN" sz="2400" dirty="0">
                    <a:ln w="0"/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IN" sz="2400" i="1">
                            <a:ln w="0"/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p>
                          <m:sSupPr>
                            <m:ctrlP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IN" sz="2400" b="0" i="1" smtClean="0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IN" sz="2400" i="1">
                                <a:ln w="0"/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×3</m:t>
                            </m:r>
                          </m:sup>
                        </m:sSup>
                      </m:sup>
                    </m:sSubSup>
                  </m:oMath>
                </a14:m>
                <a:endParaRPr lang="en-US" sz="24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FB2DCF8-D297-44A4-BDF3-F7085FC8C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13" y="5035589"/>
                <a:ext cx="1409360" cy="517706"/>
              </a:xfrm>
              <a:prstGeom prst="rect">
                <a:avLst/>
              </a:prstGeom>
              <a:blipFill>
                <a:blip r:embed="rId5"/>
                <a:stretch>
                  <a:fillRect l="-8225" b="-329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908D0EF8-2FED-47C4-A2D9-65ADB47A55AC}"/>
                  </a:ext>
                </a:extLst>
              </p:cNvPr>
              <p:cNvSpPr/>
              <p:nvPr/>
            </p:nvSpPr>
            <p:spPr>
              <a:xfrm>
                <a:off x="9493177" y="2706624"/>
                <a:ext cx="957818" cy="5207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0×3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24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908D0EF8-2FED-47C4-A2D9-65ADB47A5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177" y="2706624"/>
                <a:ext cx="957818" cy="520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D526936-5D0F-4302-A863-5771759400B6}"/>
                  </a:ext>
                </a:extLst>
              </p:cNvPr>
              <p:cNvSpPr/>
              <p:nvPr/>
            </p:nvSpPr>
            <p:spPr>
              <a:xfrm>
                <a:off x="9144000" y="3621024"/>
                <a:ext cx="2560320" cy="287623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400" b="0" i="1" smtClean="0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400" i="1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400" i="1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IN" sz="2400" i="1">
                                          <a:ln w="0"/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400" i="1">
                                          <a:ln w="0"/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IN" sz="2400" i="1">
                                          <a:ln w="0"/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>
                                            <a:outerShdw blurRad="38100" dist="25400" dir="5400000" algn="ctr" rotWithShape="0">
                                              <a:srgbClr val="6E747A">
                                                <a:alpha val="43000"/>
                                              </a:srgb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0×3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1−0</m:t>
                                  </m:r>
                                </m:e>
                              </m:d>
                              <m: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×3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IN" sz="2400" b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400" i="1">
                          <a:ln w="0"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0×3</m:t>
                              </m:r>
                            </m:sup>
                          </m:sSup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i="1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1−0</m:t>
                                  </m:r>
                                </m:e>
                              </m:d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×3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24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0×3+</m:t>
                              </m:r>
                              <m:d>
                                <m:dPr>
                                  <m:ctrlPr>
                                    <a:rPr lang="en-IN" sz="2400" i="1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1−0</m:t>
                                  </m:r>
                                </m:e>
                              </m:d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×3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24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IN" sz="2400" b="0" i="1" smtClean="0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n w="0"/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1−0</m:t>
                                  </m:r>
                                </m:e>
                              </m:d>
                              <m: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×3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24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IN" sz="2400" i="1">
                              <a:ln w="0"/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IN" sz="240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IN" sz="2400" b="0" i="1" smtClean="0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IN" sz="2400" i="1">
                                  <a:ln w="0"/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×3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lang="en-US" sz="240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  <a:p>
                <a:endParaRPr lang="en-US" sz="24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D526936-5D0F-4302-A863-577175940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621024"/>
                <a:ext cx="2560320" cy="2876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C1F183DA-135F-4BDE-999C-11CD114E822D}"/>
              </a:ext>
            </a:extLst>
          </p:cNvPr>
          <p:cNvCxnSpPr>
            <a:cxnSpLocks/>
            <a:stCxn id="134" idx="2"/>
            <a:endCxn id="136" idx="1"/>
          </p:cNvCxnSpPr>
          <p:nvPr/>
        </p:nvCxnSpPr>
        <p:spPr>
          <a:xfrm>
            <a:off x="6785786" y="2309195"/>
            <a:ext cx="2707391" cy="657789"/>
          </a:xfrm>
          <a:prstGeom prst="straightConnector1">
            <a:avLst/>
          </a:prstGeom>
          <a:ln w="28575">
            <a:solidFill>
              <a:srgbClr val="FF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ECFA6F7E-5E2E-4AF3-AD66-65FE94A92C64}"/>
              </a:ext>
            </a:extLst>
          </p:cNvPr>
          <p:cNvCxnSpPr>
            <a:cxnSpLocks/>
          </p:cNvCxnSpPr>
          <p:nvPr/>
        </p:nvCxnSpPr>
        <p:spPr>
          <a:xfrm>
            <a:off x="9704231" y="3227344"/>
            <a:ext cx="0" cy="552797"/>
          </a:xfrm>
          <a:prstGeom prst="straightConnector1">
            <a:avLst/>
          </a:prstGeom>
          <a:ln w="28575">
            <a:solidFill>
              <a:srgbClr val="FF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77BAB5A8-AE31-4FBE-82D4-2621C846F445}"/>
              </a:ext>
            </a:extLst>
          </p:cNvPr>
          <p:cNvSpPr/>
          <p:nvPr/>
        </p:nvSpPr>
        <p:spPr>
          <a:xfrm>
            <a:off x="4822521" y="1753644"/>
            <a:ext cx="739071" cy="3507288"/>
          </a:xfrm>
          <a:custGeom>
            <a:avLst/>
            <a:gdLst>
              <a:gd name="connsiteX0" fmla="*/ 25052 w 739071"/>
              <a:gd name="connsiteY0" fmla="*/ 0 h 3507288"/>
              <a:gd name="connsiteX1" fmla="*/ 739035 w 739071"/>
              <a:gd name="connsiteY1" fmla="*/ 1678488 h 3507288"/>
              <a:gd name="connsiteX2" fmla="*/ 0 w 739071"/>
              <a:gd name="connsiteY2" fmla="*/ 3507288 h 350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071" h="3507288">
                <a:moveTo>
                  <a:pt x="25052" y="0"/>
                </a:moveTo>
                <a:cubicBezTo>
                  <a:pt x="384131" y="546970"/>
                  <a:pt x="743210" y="1093940"/>
                  <a:pt x="739035" y="1678488"/>
                </a:cubicBezTo>
                <a:cubicBezTo>
                  <a:pt x="734860" y="2263036"/>
                  <a:pt x="367430" y="2885162"/>
                  <a:pt x="0" y="3507288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7030A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0702F9-A044-4439-9BDD-3FDDC21B478F}"/>
              </a:ext>
            </a:extLst>
          </p:cNvPr>
          <p:cNvSpPr/>
          <p:nvPr/>
        </p:nvSpPr>
        <p:spPr>
          <a:xfrm>
            <a:off x="10399060" y="-15389"/>
            <a:ext cx="17929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2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2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rapezoid 37">
            <a:extLst>
              <a:ext uri="{FF2B5EF4-FFF2-40B4-BE49-F238E27FC236}">
                <a16:creationId xmlns:a16="http://schemas.microsoft.com/office/drawing/2014/main" id="{7DDACE45-7651-402B-AA55-8C65718E4324}"/>
              </a:ext>
            </a:extLst>
          </p:cNvPr>
          <p:cNvSpPr/>
          <p:nvPr/>
        </p:nvSpPr>
        <p:spPr>
          <a:xfrm>
            <a:off x="1295400" y="6564327"/>
            <a:ext cx="9601200" cy="283464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</p:spTree>
    <p:extLst>
      <p:ext uri="{BB962C8B-B14F-4D97-AF65-F5344CB8AC3E}">
        <p14:creationId xmlns:p14="http://schemas.microsoft.com/office/powerpoint/2010/main" val="27480510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36" grpId="0"/>
      <p:bldP spid="137" grpId="0" build="p" advAuto="500"/>
      <p:bldP spid="1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608" y="289148"/>
            <a:ext cx="69028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Comparison Table for KAS-AE schemes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(1)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5964A9-EA71-42C7-98F6-22503994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58" t="14276" r="18409" b="22155"/>
          <a:stretch/>
        </p:blipFill>
        <p:spPr>
          <a:xfrm>
            <a:off x="1930400" y="914400"/>
            <a:ext cx="8331200" cy="43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02390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608" y="289148"/>
            <a:ext cx="6731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Comparison Table for KAS-AE schemes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(2)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7C5386-8D9C-4C43-949F-92244CDF3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1" t="13468" r="20682" b="11515"/>
          <a:stretch/>
        </p:blipFill>
        <p:spPr>
          <a:xfrm>
            <a:off x="2207491" y="914400"/>
            <a:ext cx="7777019" cy="51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07914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3608" y="289148"/>
            <a:ext cx="67313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Comparison Table for KAS-AE schemes </a:t>
            </a:r>
            <a:r>
              <a:rPr lang="en-IN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(3)</a:t>
            </a:r>
            <a:endParaRPr lang="en-IN" sz="28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C6C80-1512-4DBD-B7E5-2CA6D550C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67" t="7541" r="15076" b="9764"/>
          <a:stretch/>
        </p:blipFill>
        <p:spPr>
          <a:xfrm>
            <a:off x="2239818" y="914400"/>
            <a:ext cx="7712364" cy="56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89642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Key Generation Scheme.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required for Encryption and Decryption of a file can be obtained by an authorized user.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Achieves: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Control.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Privacy (Secrecy).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KAS:</a:t>
            </a:r>
          </a:p>
          <a:p>
            <a:pPr marL="800100" lvl="1" indent="-342900" algn="just">
              <a:buFont typeface="Times New Roman" panose="02020603050405020304" pitchFamily="18" charset="0"/>
              <a:buChar char="҉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 in Hierarchically Structured Organization.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608" y="289148"/>
            <a:ext cx="5022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Key Assignment Scheme (KAS)</a:t>
            </a:r>
          </a:p>
        </p:txBody>
      </p:sp>
      <p:sp>
        <p:nvSpPr>
          <p:cNvPr id="12" name="Flowchart: Manual Operation 10">
            <a:extLst>
              <a:ext uri="{FF2B5EF4-FFF2-40B4-BE49-F238E27FC236}">
                <a16:creationId xmlns:a16="http://schemas.microsoft.com/office/drawing/2014/main" id="{5E4C5C56-33BC-4BA2-9C76-6054C7F1BDF7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B2B156D4-48A1-4AC8-A8DB-5E8AE46FD811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BFD1F768-20B8-43FC-A5F1-DB0E8B0FF97B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6DB0CAF4-78DB-466D-8487-CFC4E4910B42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FAC296EE-858B-442D-BECC-5E92082DC756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5C9CCC32-DD7B-4E4D-93C3-BB9F8B53FAC1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20ABCEC7-4E61-4A13-A88B-AF6543B82A2A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52E1F231-391A-40E4-8125-3FCFDF676785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83730A03-9153-4CA9-84CE-D12E511C7FA1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5E9E01-B675-4061-8FF2-E808A1E3AA87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7BB145-D56F-49CC-A973-77BE502E6278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79777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608" y="289148"/>
            <a:ext cx="3752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KAS: Literature Survey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5C8DF21-1606-464C-894F-CC4963F07191}"/>
              </a:ext>
            </a:extLst>
          </p:cNvPr>
          <p:cNvSpPr/>
          <p:nvPr/>
        </p:nvSpPr>
        <p:spPr>
          <a:xfrm>
            <a:off x="493608" y="812368"/>
            <a:ext cx="11208438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11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Akl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Taylor (1983) – KAS based on Prime Number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MacKinnon et al. (1985) – Improved KAS based on Prime Number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Harn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Lin (1990) – KAS based on Prime Factorization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(1999) – KAS based on Rabin cryptosystem and Chinese Remainder Theorem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Tzeng (2002) – Time-bound KAS based on Prime Factorization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Yeh, Chow and Newman (2003) – KAS based on matrix operations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Chien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(2003) – KAS based on one-way hash function.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 et al. (2004) – KAS based on Discrete Logarithms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 and Li (2004) – KAS based on one-way hash function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Atallah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Frikken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Blanton (2005) – KAS based on Hash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Yeh (2005) – RSA based Time-bound KAS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Ateniese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(2006) – KAS based on symmetric encryption and bilinear maps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Ateniese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(2006) – Time-bound KAS based on symmetric encryption and bilinear maps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Crampton, Martin and Wild (2006) – Generic KAS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Tzeng (2006) – KAS based on modulo exponentiation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 and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Laih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(2006) – Time-bound KAS using merging 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Santis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Ferrara and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Masucci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(2007) – KAS based on a symmetric encryption and broadcast encryption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Bertino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Shang and Wagstaff (2008) – KAS based on ECC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Crampton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N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Daud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Martin (2010) – KAS based on Chain Partition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I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 (2011) – KAS from factoring</a:t>
            </a:r>
          </a:p>
        </p:txBody>
      </p:sp>
      <p:sp>
        <p:nvSpPr>
          <p:cNvPr id="13" name="Flowchart: Manual Operation 10">
            <a:extLst>
              <a:ext uri="{FF2B5EF4-FFF2-40B4-BE49-F238E27FC236}">
                <a16:creationId xmlns:a16="http://schemas.microsoft.com/office/drawing/2014/main" id="{823690D6-3470-4D68-B3C0-536E73864083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E2F53D51-674E-404C-B19A-35481B6AF913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C01CCE20-E22B-45B6-97EC-A2BC41CC82F1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6563040C-F52F-4615-B590-6E53099B8965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1F546676-525A-44B0-98F5-A1858C137867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94532925-B37F-4535-865F-8ABC347384A0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4F164250-D2D5-4DCA-9193-1F6FFE0AE117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173997CB-25DC-4D7D-835B-D55891B3ABC1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EF9A27C-AE82-437F-A007-3A4F9D1076C3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43BAC-5E8F-4C1C-973D-B737A40CE4AC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AA72A5-F78B-4FF2-9818-292400534750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4284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3608" y="812368"/>
            <a:ext cx="1120843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data are not an integral part of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Forgery is possible.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we need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combined with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anual Operation 10">
            <a:extLst>
              <a:ext uri="{FF2B5EF4-FFF2-40B4-BE49-F238E27FC236}">
                <a16:creationId xmlns:a16="http://schemas.microsoft.com/office/drawing/2014/main" id="{C8CF12D1-E4FF-431B-803D-1FB4526CEDE3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4" name="Flowchart: Manual Operation 10">
            <a:extLst>
              <a:ext uri="{FF2B5EF4-FFF2-40B4-BE49-F238E27FC236}">
                <a16:creationId xmlns:a16="http://schemas.microsoft.com/office/drawing/2014/main" id="{C000B061-B57F-4E4D-AB3A-8A4A0A6E3A3A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5" name="Flowchart: Manual Operation 10">
            <a:extLst>
              <a:ext uri="{FF2B5EF4-FFF2-40B4-BE49-F238E27FC236}">
                <a16:creationId xmlns:a16="http://schemas.microsoft.com/office/drawing/2014/main" id="{428644CE-0E22-4DA4-A2D1-8F5F9F0F72BF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6" name="Flowchart: Manual Operation 10">
            <a:extLst>
              <a:ext uri="{FF2B5EF4-FFF2-40B4-BE49-F238E27FC236}">
                <a16:creationId xmlns:a16="http://schemas.microsoft.com/office/drawing/2014/main" id="{B6C7F078-1042-455D-8E7D-FF2D4FCD47BE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4495B0A8-750D-43CB-A323-9CC6521B196B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27C6EB42-A2FE-4E8A-9184-1B0801B3AD89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0735DD01-2CE7-4E14-BBEE-018BE5524A75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57074A01-3DD4-44C1-9533-3A62FC7F78A3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A98CD043-601C-4992-8384-2538B8A83C1B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133DB2-B088-4E55-9423-386336F50DA5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929CE3-2980-40A7-BE24-8BE6B83C4823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804992-ABBE-41DA-A75C-900F0FF1B002}"/>
              </a:ext>
            </a:extLst>
          </p:cNvPr>
          <p:cNvSpPr/>
          <p:nvPr/>
        </p:nvSpPr>
        <p:spPr>
          <a:xfrm>
            <a:off x="493608" y="289148"/>
            <a:ext cx="1821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Motivation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031CDB-E814-4523-8ACA-6396F05F3123}"/>
              </a:ext>
            </a:extLst>
          </p:cNvPr>
          <p:cNvSpPr/>
          <p:nvPr/>
        </p:nvSpPr>
        <p:spPr>
          <a:xfrm>
            <a:off x="1874982" y="4116893"/>
            <a:ext cx="84420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KAS-AE really required as a new primitive or the combination of KAS and AE sufficient?</a:t>
            </a:r>
            <a:endParaRPr lang="en-IN" sz="3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₪"/>
            </a:pPr>
            <a:endParaRPr lang="en-I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I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116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3607" y="2261554"/>
                <a:ext cx="5486400" cy="27526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endParaRPr lang="en-US" sz="2400" b="1" i="0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𝓔</m:t>
                      </m:r>
                      <m:d>
                        <m:dPr>
                          <m:ctrlP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</m:d>
                    </m:oMath>
                  </m:oMathPara>
                </a14:m>
                <a:endParaRPr lang="en-US" sz="2000" b="1" i="1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𝓖𝓔𝓝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𝐟𝐨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𝒂𝒍𝒍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3"/>
                <a:r>
                  <a:rPr lang="en-US" sz="2000" b="1" dirty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𝛀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≔(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𝒑𝒖𝒃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7" y="2261554"/>
                <a:ext cx="5486400" cy="27526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3608" y="289148"/>
            <a:ext cx="63065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IN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</a:rPr>
              <a:t>A natural construction: Construction </a:t>
            </a:r>
            <a:r>
              <a:rPr lang="el-GR" sz="2800" i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IN" sz="2800" b="1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0F2DCE-5343-44B3-9943-9E3B941BC037}"/>
                  </a:ext>
                </a:extLst>
              </p:cNvPr>
              <p:cNvSpPr/>
              <p:nvPr/>
            </p:nvSpPr>
            <p:spPr>
              <a:xfrm>
                <a:off x="6211995" y="2261554"/>
                <a:ext cx="5610664" cy="34592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numCol="2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4763" lvl="1"/>
                <a:endParaRPr lang="en-US" sz="2400" b="1" i="0" u="sng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𝓓𝓔𝓡</m:t>
                      </m:r>
                      <m:d>
                        <m:dPr>
                          <m:ctrlP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0" u="sng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u="sng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𝒑𝒖𝒃</m:t>
                          </m:r>
                        </m:e>
                      </m:d>
                    </m:oMath>
                  </m:oMathPara>
                </a14:m>
                <a:endParaRPr lang="en-US" sz="20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763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u="sng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𝚷</m:t>
                      </m:r>
                      <m:r>
                        <a:rPr lang="en-US" sz="2000" b="1" i="1" u="sng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u="sng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𝓓</m:t>
                      </m:r>
                      <m:d>
                        <m:dPr>
                          <m:ctrlP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𝒑𝒂𝒓𝒂𝒎</m:t>
                          </m:r>
                          <m:sSup>
                            <m:sSupPr>
                              <m:ctrlP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b="1" i="1" u="sng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u="sng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𝚷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𝒗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000" b="1" i="1" u="sng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sub>
                          </m:sSub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000" b="1" i="1" u="sng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𝒑𝒖𝒃</m:t>
                          </m:r>
                        </m:e>
                      </m:d>
                    </m:oMath>
                  </m:oMathPara>
                </a14:m>
                <a:endParaRPr lang="en-US" sz="2000" b="1" u="sng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𝐤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𝐯</m:t>
                        </m:r>
                      </m:sub>
                    </m:sSub>
                    <m:r>
                      <a:rPr lang="en-US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𝚿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</m:e>
                    </m:d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||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𝒆𝒙𝒕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𝒄𝒊𝒑𝒉𝒆𝒓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𝒑𝒖𝒃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≔</m:t>
                    </m:r>
                    <m:r>
                      <a:rPr lang="en-US" sz="20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𝒑𝒂𝒓𝒂𝒎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𝛀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61963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𝒓𝒆𝒕𝒖𝒓𝒏</m:t>
                    </m:r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IN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0F2DCE-5343-44B3-9943-9E3B941BC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995" y="2261554"/>
                <a:ext cx="5610664" cy="3459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DD4B0-C929-4E49-9010-D1FE9BEBCDD9}"/>
                  </a:ext>
                </a:extLst>
              </p:cNvPr>
              <p:cNvSpPr/>
              <p:nvPr/>
            </p:nvSpPr>
            <p:spPr>
              <a:xfrm>
                <a:off x="493608" y="812368"/>
                <a:ext cx="11208438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endParaRPr lang="en-IN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Times New Roman" panose="02020603050405020304" pitchFamily="18" charset="0"/>
                  <a:buChar char="₪"/>
                </a:pP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natural 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KAS-AE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scheme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𝓓𝓔𝓡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𝚷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constructed using the KAS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𝚿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𝓖𝓔𝓝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𝚿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𝓓𝓔𝓡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AE scheme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𝓚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𝑮𝑬𝑵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𝓔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𝛀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𝓓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DD4B0-C929-4E49-9010-D1FE9BEBC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8" y="812368"/>
                <a:ext cx="11208438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Manual Operation 10">
            <a:extLst>
              <a:ext uri="{FF2B5EF4-FFF2-40B4-BE49-F238E27FC236}">
                <a16:creationId xmlns:a16="http://schemas.microsoft.com/office/drawing/2014/main" id="{DC57F070-737E-418D-9F2C-FDC54EA2E3B3}"/>
              </a:ext>
            </a:extLst>
          </p:cNvPr>
          <p:cNvSpPr/>
          <p:nvPr/>
        </p:nvSpPr>
        <p:spPr>
          <a:xfrm>
            <a:off x="10938228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sp>
        <p:nvSpPr>
          <p:cNvPr id="18" name="Flowchart: Manual Operation 10">
            <a:extLst>
              <a:ext uri="{FF2B5EF4-FFF2-40B4-BE49-F238E27FC236}">
                <a16:creationId xmlns:a16="http://schemas.microsoft.com/office/drawing/2014/main" id="{3D12EFD9-F6D6-40B5-BFA5-D9BAB2C8C0CD}"/>
              </a:ext>
            </a:extLst>
          </p:cNvPr>
          <p:cNvSpPr/>
          <p:nvPr/>
        </p:nvSpPr>
        <p:spPr>
          <a:xfrm>
            <a:off x="9784962" y="0"/>
            <a:ext cx="12537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19" name="Flowchart: Manual Operation 10">
            <a:extLst>
              <a:ext uri="{FF2B5EF4-FFF2-40B4-BE49-F238E27FC236}">
                <a16:creationId xmlns:a16="http://schemas.microsoft.com/office/drawing/2014/main" id="{B9DCA8D2-7F43-47C1-9FA2-560F4DD95F09}"/>
              </a:ext>
            </a:extLst>
          </p:cNvPr>
          <p:cNvSpPr/>
          <p:nvPr/>
        </p:nvSpPr>
        <p:spPr>
          <a:xfrm>
            <a:off x="8533193" y="0"/>
            <a:ext cx="135227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20" name="Flowchart: Manual Operation 10">
            <a:extLst>
              <a:ext uri="{FF2B5EF4-FFF2-40B4-BE49-F238E27FC236}">
                <a16:creationId xmlns:a16="http://schemas.microsoft.com/office/drawing/2014/main" id="{2051F798-FCC6-42FE-B707-A2E88F0F9B3F}"/>
              </a:ext>
            </a:extLst>
          </p:cNvPr>
          <p:cNvSpPr/>
          <p:nvPr/>
        </p:nvSpPr>
        <p:spPr>
          <a:xfrm>
            <a:off x="6323688" y="0"/>
            <a:ext cx="231000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Constructions</a:t>
            </a:r>
          </a:p>
        </p:txBody>
      </p:sp>
      <p:sp>
        <p:nvSpPr>
          <p:cNvPr id="21" name="Flowchart: Manual Operation 10">
            <a:extLst>
              <a:ext uri="{FF2B5EF4-FFF2-40B4-BE49-F238E27FC236}">
                <a16:creationId xmlns:a16="http://schemas.microsoft.com/office/drawing/2014/main" id="{BC766093-F7AE-4C97-9476-C5EEAF420DC1}"/>
              </a:ext>
            </a:extLst>
          </p:cNvPr>
          <p:cNvSpPr/>
          <p:nvPr/>
        </p:nvSpPr>
        <p:spPr>
          <a:xfrm>
            <a:off x="4511873" y="0"/>
            <a:ext cx="1912318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KAS-AE Definition</a:t>
            </a:r>
          </a:p>
        </p:txBody>
      </p:sp>
      <p:sp>
        <p:nvSpPr>
          <p:cNvPr id="22" name="Flowchart: Manual Operation 10">
            <a:extLst>
              <a:ext uri="{FF2B5EF4-FFF2-40B4-BE49-F238E27FC236}">
                <a16:creationId xmlns:a16="http://schemas.microsoft.com/office/drawing/2014/main" id="{E7B52F35-F7DB-4DFE-A0C4-4765E7F34E46}"/>
              </a:ext>
            </a:extLst>
          </p:cNvPr>
          <p:cNvSpPr/>
          <p:nvPr/>
        </p:nvSpPr>
        <p:spPr>
          <a:xfrm>
            <a:off x="2557010" y="0"/>
            <a:ext cx="2055366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3" name="Flowchart: Manual Operation 10">
            <a:extLst>
              <a:ext uri="{FF2B5EF4-FFF2-40B4-BE49-F238E27FC236}">
                <a16:creationId xmlns:a16="http://schemas.microsoft.com/office/drawing/2014/main" id="{1A4EADB8-D83A-47DF-9ACB-25DA212A2381}"/>
              </a:ext>
            </a:extLst>
          </p:cNvPr>
          <p:cNvSpPr/>
          <p:nvPr/>
        </p:nvSpPr>
        <p:spPr>
          <a:xfrm>
            <a:off x="0" y="0"/>
            <a:ext cx="1456402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4" name="Flowchart: Manual Operation 10">
            <a:extLst>
              <a:ext uri="{FF2B5EF4-FFF2-40B4-BE49-F238E27FC236}">
                <a16:creationId xmlns:a16="http://schemas.microsoft.com/office/drawing/2014/main" id="{5043FD2D-15FE-4528-BBC6-4801B40C1BAC}"/>
              </a:ext>
            </a:extLst>
          </p:cNvPr>
          <p:cNvSpPr/>
          <p:nvPr/>
        </p:nvSpPr>
        <p:spPr>
          <a:xfrm>
            <a:off x="1355899" y="0"/>
            <a:ext cx="1301614" cy="2286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9330 w 10000"/>
              <a:gd name="connsiteY2" fmla="*/ 10000 h 10000"/>
              <a:gd name="connsiteX3" fmla="*/ 755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cubicBezTo>
                  <a:pt x="9777" y="3333"/>
                  <a:pt x="9553" y="6667"/>
                  <a:pt x="9330" y="10000"/>
                </a:cubicBezTo>
                <a:lnTo>
                  <a:pt x="755" y="10000"/>
                </a:lnTo>
                <a:cubicBezTo>
                  <a:pt x="503" y="6667"/>
                  <a:pt x="252" y="3333"/>
                  <a:pt x="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9CCB9642-484D-4FC3-A9B0-1FB32314532E}"/>
              </a:ext>
            </a:extLst>
          </p:cNvPr>
          <p:cNvSpPr/>
          <p:nvPr/>
        </p:nvSpPr>
        <p:spPr>
          <a:xfrm>
            <a:off x="1874982" y="6617479"/>
            <a:ext cx="8442036" cy="240521"/>
          </a:xfrm>
          <a:prstGeom prst="trapezoid">
            <a:avLst>
              <a:gd name="adj" fmla="val 6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Suyash Kandele and Souradyuti Paul  |  Key Assignment Scheme with Authenticated Encryption  |  FSE 2019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1FD627-2D7D-47D6-93B1-42525CC0A509}"/>
              </a:ext>
            </a:extLst>
          </p:cNvPr>
          <p:cNvSpPr/>
          <p:nvPr/>
        </p:nvSpPr>
        <p:spPr>
          <a:xfrm>
            <a:off x="0" y="6550223"/>
            <a:ext cx="179294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N" sz="1400" b="1" baseline="30000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N" sz="14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March 2019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3E64A3-20F3-4115-8003-2BE9104F5B64}"/>
              </a:ext>
            </a:extLst>
          </p:cNvPr>
          <p:cNvSpPr/>
          <p:nvPr/>
        </p:nvSpPr>
        <p:spPr>
          <a:xfrm>
            <a:off x="10399059" y="6519446"/>
            <a:ext cx="179294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IN" sz="1600" b="1" dirty="0">
                <a:ln/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(7)</a:t>
            </a:r>
            <a:endParaRPr lang="en-US" sz="1600" dirty="0">
              <a:ln/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15087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5856</Words>
  <Application>Microsoft Office PowerPoint</Application>
  <PresentationFormat>Widescreen</PresentationFormat>
  <Paragraphs>1092</Paragraphs>
  <Slides>53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Britannic Bold</vt:lpstr>
      <vt:lpstr>Calibri</vt:lpstr>
      <vt:lpstr>Cambria Math</vt:lpstr>
      <vt:lpstr>Jokerman</vt:lpstr>
      <vt:lpstr>Lucida Handwriting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suyash</dc:creator>
  <cp:lastModifiedBy>Suyash Kandele</cp:lastModifiedBy>
  <cp:revision>501</cp:revision>
  <dcterms:created xsi:type="dcterms:W3CDTF">2017-11-05T06:31:10Z</dcterms:created>
  <dcterms:modified xsi:type="dcterms:W3CDTF">2019-03-26T07:20:57Z</dcterms:modified>
</cp:coreProperties>
</file>