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8" r:id="rId1"/>
  </p:sldMasterIdLst>
  <p:notesMasterIdLst>
    <p:notesMasterId r:id="rId29"/>
  </p:notesMasterIdLst>
  <p:handoutMasterIdLst>
    <p:handoutMasterId r:id="rId30"/>
  </p:handoutMasterIdLst>
  <p:sldIdLst>
    <p:sldId id="318" r:id="rId2"/>
    <p:sldId id="405" r:id="rId3"/>
    <p:sldId id="406" r:id="rId4"/>
    <p:sldId id="424" r:id="rId5"/>
    <p:sldId id="407" r:id="rId6"/>
    <p:sldId id="428" r:id="rId7"/>
    <p:sldId id="442" r:id="rId8"/>
    <p:sldId id="440" r:id="rId9"/>
    <p:sldId id="431" r:id="rId10"/>
    <p:sldId id="430" r:id="rId11"/>
    <p:sldId id="434" r:id="rId12"/>
    <p:sldId id="409" r:id="rId13"/>
    <p:sldId id="410" r:id="rId14"/>
    <p:sldId id="444" r:id="rId15"/>
    <p:sldId id="411" r:id="rId16"/>
    <p:sldId id="435" r:id="rId17"/>
    <p:sldId id="422" r:id="rId18"/>
    <p:sldId id="438" r:id="rId19"/>
    <p:sldId id="441" r:id="rId20"/>
    <p:sldId id="420" r:id="rId21"/>
    <p:sldId id="419" r:id="rId22"/>
    <p:sldId id="412" r:id="rId23"/>
    <p:sldId id="446" r:id="rId24"/>
    <p:sldId id="447" r:id="rId25"/>
    <p:sldId id="443" r:id="rId26"/>
    <p:sldId id="421" r:id="rId27"/>
    <p:sldId id="386" r:id="rId28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16"/>
    <a:srgbClr val="DA9896"/>
    <a:srgbClr val="AF2B11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1" autoAdjust="0"/>
    <p:restoredTop sz="74714" autoAdjust="0"/>
  </p:normalViewPr>
  <p:slideViewPr>
    <p:cSldViewPr snapToGrid="0">
      <p:cViewPr>
        <p:scale>
          <a:sx n="55" d="100"/>
          <a:sy n="55" d="100"/>
        </p:scale>
        <p:origin x="-1512" y="-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28" y="-108"/>
      </p:cViewPr>
      <p:guideLst>
        <p:guide orient="horz" pos="3223"/>
        <p:guide pos="2236"/>
      </p:guideLst>
    </p:cSldViewPr>
  </p:notes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23408792650919"/>
          <c:y val="0.15708840778169675"/>
          <c:w val="0.49539058398950131"/>
          <c:h val="0.80564272522120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 </c:v>
                </c:pt>
              </c:strCache>
            </c:strRef>
          </c:tx>
          <c:explosion val="12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CD1-470F-B63D-06BC4481D96A}"/>
              </c:ext>
            </c:extLst>
          </c:dPt>
          <c:cat>
            <c:strRef>
              <c:f>Sheet1!$A$2:$A$3</c:f>
              <c:strCache>
                <c:ptCount val="2"/>
                <c:pt idx="0">
                  <c:v>Thanks for your close attention</c:v>
                </c:pt>
                <c:pt idx="1">
                  <c:v>Thanks for your  attention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D1-470F-B63D-06BC4481D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00227D3-3071-473F-ACC9-4FEBE9ADB5D4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6A8B478-14B9-4946-9B8E-B0D125542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4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321984F-333C-430C-94AF-00C3BE71D431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A8B1F87-A72D-4A98-9CD9-5EB5C4624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83919-8DCB-4AB8-86E0-6542F0BB3B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B1F87-A72D-4A98-9CD9-5EB5C4624AE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2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authors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cipher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,</a:t>
            </a:r>
            <a:r>
              <a:rPr lang="de-DE" baseline="0" dirty="0" smtClean="0"/>
              <a:t> e.g., </a:t>
            </a:r>
            <a:r>
              <a:rPr lang="de-DE" baseline="0" dirty="0" err="1" smtClean="0"/>
              <a:t>Sprout</a:t>
            </a:r>
            <a:r>
              <a:rPr lang="de-DE" baseline="0" dirty="0" smtClean="0"/>
              <a:t> (Armknecht, </a:t>
            </a:r>
            <a:r>
              <a:rPr lang="de-DE" baseline="0" dirty="0" err="1" smtClean="0"/>
              <a:t>Mikahelev</a:t>
            </a:r>
            <a:r>
              <a:rPr lang="de-DE" baseline="0" dirty="0" smtClean="0"/>
              <a:t>; 2015)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B1F87-A72D-4A98-9CD9-5EB5C4624AE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7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Add a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on „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contributions</a:t>
            </a:r>
            <a:r>
              <a:rPr lang="de-DE" dirty="0" smtClean="0"/>
              <a:t>“.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B1F87-A72D-4A98-9CD9-5EB5C4624AE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2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B1F87-A72D-4A98-9CD9-5EB5C4624AE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1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90" dirty="0" err="1" smtClean="0"/>
              <a:t>Mention</a:t>
            </a:r>
            <a:r>
              <a:rPr lang="de-DE" sz="790" dirty="0" smtClean="0"/>
              <a:t> </a:t>
            </a:r>
            <a:r>
              <a:rPr lang="de-DE" sz="790" dirty="0" err="1" smtClean="0"/>
              <a:t>again</a:t>
            </a:r>
            <a:r>
              <a:rPr lang="de-DE" sz="790" dirty="0" smtClean="0"/>
              <a:t> </a:t>
            </a:r>
            <a:r>
              <a:rPr lang="de-DE" sz="790" dirty="0" err="1" smtClean="0"/>
              <a:t>that</a:t>
            </a:r>
            <a:r>
              <a:rPr lang="de-DE" sz="790" dirty="0" smtClean="0"/>
              <a:t> </a:t>
            </a:r>
            <a:r>
              <a:rPr lang="de-DE" sz="790" dirty="0" err="1" smtClean="0"/>
              <a:t>this</a:t>
            </a:r>
            <a:r>
              <a:rPr lang="de-DE" sz="790" dirty="0" smtClean="0"/>
              <a:t> </a:t>
            </a:r>
            <a:r>
              <a:rPr lang="de-DE" sz="790" dirty="0" err="1" smtClean="0"/>
              <a:t>has</a:t>
            </a:r>
            <a:r>
              <a:rPr lang="de-DE" sz="790" dirty="0" smtClean="0"/>
              <a:t> </a:t>
            </a:r>
            <a:r>
              <a:rPr lang="de-DE" sz="790" dirty="0" err="1" smtClean="0"/>
              <a:t>been</a:t>
            </a:r>
            <a:r>
              <a:rPr lang="de-DE" sz="790" dirty="0" smtClean="0"/>
              <a:t> </a:t>
            </a:r>
            <a:r>
              <a:rPr lang="de-DE" sz="790" dirty="0" err="1" smtClean="0"/>
              <a:t>published</a:t>
            </a:r>
            <a:r>
              <a:rPr lang="de-DE" sz="790" baseline="0" dirty="0" smtClean="0"/>
              <a:t> </a:t>
            </a:r>
            <a:r>
              <a:rPr lang="de-DE" sz="790" baseline="0" dirty="0" err="1" smtClean="0"/>
              <a:t>by</a:t>
            </a:r>
            <a:r>
              <a:rPr lang="de-DE" sz="790" baseline="0" dirty="0" smtClean="0"/>
              <a:t> </a:t>
            </a:r>
            <a:r>
              <a:rPr lang="de-DE" sz="790" baseline="0" dirty="0" err="1" smtClean="0"/>
              <a:t>us</a:t>
            </a:r>
            <a:r>
              <a:rPr lang="de-DE" sz="790" baseline="0" dirty="0" smtClean="0"/>
              <a:t> at FSE 2015</a:t>
            </a:r>
            <a:endParaRPr lang="ru-RU" sz="790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D2738-26DA-4598-B612-F25CAD78D1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516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90" dirty="0" err="1" smtClean="0"/>
              <a:t>To</a:t>
            </a:r>
            <a:r>
              <a:rPr lang="de-DE" sz="790" dirty="0" smtClean="0"/>
              <a:t> do: </a:t>
            </a:r>
            <a:r>
              <a:rPr lang="de-DE" sz="790" dirty="0" err="1" smtClean="0"/>
              <a:t>Adapt</a:t>
            </a:r>
            <a:r>
              <a:rPr lang="de-DE" sz="790" dirty="0" smtClean="0"/>
              <a:t> </a:t>
            </a:r>
            <a:r>
              <a:rPr lang="de-DE" sz="790" dirty="0" err="1" smtClean="0"/>
              <a:t>text</a:t>
            </a:r>
            <a:r>
              <a:rPr lang="de-DE" sz="790" dirty="0" smtClean="0"/>
              <a:t> </a:t>
            </a:r>
            <a:r>
              <a:rPr lang="de-DE" sz="790" dirty="0" err="1" smtClean="0"/>
              <a:t>format</a:t>
            </a:r>
            <a:r>
              <a:rPr lang="de-DE" sz="790" dirty="0" smtClean="0"/>
              <a:t> (</a:t>
            </a:r>
            <a:r>
              <a:rPr lang="de-DE" sz="790" dirty="0" err="1" smtClean="0"/>
              <a:t>use</a:t>
            </a:r>
            <a:r>
              <a:rPr lang="de-DE" sz="790" dirty="0" smtClean="0"/>
              <a:t> same </a:t>
            </a:r>
            <a:r>
              <a:rPr lang="de-DE" sz="790" dirty="0" err="1" smtClean="0"/>
              <a:t>font</a:t>
            </a:r>
            <a:r>
              <a:rPr lang="de-DE" sz="790" baseline="0" dirty="0" smtClean="0"/>
              <a:t> </a:t>
            </a:r>
            <a:r>
              <a:rPr lang="de-DE" sz="790" baseline="0" dirty="0" err="1" smtClean="0"/>
              <a:t>as</a:t>
            </a:r>
            <a:r>
              <a:rPr lang="de-DE" sz="790" baseline="0" dirty="0" smtClean="0"/>
              <a:t> on </a:t>
            </a:r>
            <a:r>
              <a:rPr lang="de-DE" sz="790" baseline="0" dirty="0" err="1" smtClean="0"/>
              <a:t>other</a:t>
            </a:r>
            <a:r>
              <a:rPr lang="de-DE" sz="790" baseline="0" dirty="0" smtClean="0"/>
              <a:t> </a:t>
            </a:r>
            <a:r>
              <a:rPr lang="de-DE" sz="790" baseline="0" dirty="0" err="1" smtClean="0"/>
              <a:t>slides</a:t>
            </a:r>
            <a:r>
              <a:rPr lang="de-DE" sz="790" baseline="0" dirty="0" smtClean="0"/>
              <a:t>, etc.)</a:t>
            </a:r>
            <a:endParaRPr lang="ru-RU" sz="790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D2738-26DA-4598-B612-F25CAD78D1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903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Add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benefits</a:t>
            </a:r>
            <a:r>
              <a:rPr lang="de-DE" dirty="0" smtClean="0"/>
              <a:t> of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all </a:t>
            </a:r>
            <a:r>
              <a:rPr lang="de-DE" dirty="0" err="1" smtClean="0"/>
              <a:t>zero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,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, </a:t>
            </a:r>
            <a:r>
              <a:rPr lang="de-DE" dirty="0" err="1" smtClean="0"/>
              <a:t>area</a:t>
            </a:r>
            <a:r>
              <a:rPr lang="de-DE" dirty="0" smtClean="0"/>
              <a:t>,</a:t>
            </a:r>
            <a:r>
              <a:rPr lang="de-DE" baseline="0" dirty="0" smtClean="0"/>
              <a:t> …)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B1F87-A72D-4A98-9CD9-5EB5C4624AE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3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B1F87-A72D-4A98-9CD9-5EB5C4624AE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1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i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17517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392113" y="1284288"/>
            <a:ext cx="83597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7487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 txBox="1">
            <a:spLocks/>
          </p:cNvSpPr>
          <p:nvPr/>
        </p:nvSpPr>
        <p:spPr>
          <a:xfrm>
            <a:off x="6643688" y="285750"/>
            <a:ext cx="2057400" cy="5851525"/>
          </a:xfrm>
          <a:prstGeom prst="rect">
            <a:avLst/>
          </a:prstGeom>
        </p:spPr>
        <p:txBody>
          <a:bodyPr vert="eaVert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Titel durch Klicken hinzufügen</a:t>
            </a: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5475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5475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6710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3348859C-FC88-45D5-92F3-7B08BC7207A0}" type="datetime1">
              <a:rPr lang="ru-RU"/>
              <a:pPr>
                <a:defRPr/>
              </a:pPr>
              <a:t>06.03.2017</a:t>
            </a:fld>
            <a:endParaRPr lang="ru-RU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21F7B8D7-0D79-4258-A2E5-E79194766D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1730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392113" y="1284288"/>
            <a:ext cx="83597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93923" cy="868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57757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495421"/>
            <a:ext cx="7772400" cy="1362075"/>
          </a:xfrm>
        </p:spPr>
        <p:txBody>
          <a:bodyPr/>
          <a:lstStyle>
            <a:lvl1pPr algn="l">
              <a:defRPr sz="4000" b="1" i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28663" y="2928934"/>
            <a:ext cx="7566050" cy="3286148"/>
          </a:xfrm>
        </p:spPr>
        <p:txBody>
          <a:bodyPr/>
          <a:lstStyle>
            <a:lvl1pPr marL="0" indent="0">
              <a:buFont typeface="Arial" pitchFamily="34" charset="0"/>
              <a:buChar char="•"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 typeface="Arial" pitchFamily="34" charset="0"/>
              <a:buChar char="•"/>
              <a:defRPr sz="2400" b="1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6762721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392113" y="1284288"/>
            <a:ext cx="83597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5000660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5000660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3869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392113" y="1284288"/>
            <a:ext cx="83597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6367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03437"/>
            <a:ext cx="4040188" cy="4397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6367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03437"/>
            <a:ext cx="4041775" cy="4397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6566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392113" y="1284288"/>
            <a:ext cx="83597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4889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29858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5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942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81890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56480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3B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y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55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de-DE" dirty="0" smtClean="0"/>
              <a:t>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Textfeld 6"/>
          <p:cNvSpPr txBox="1">
            <a:spLocks noChangeArrowheads="1"/>
          </p:cNvSpPr>
          <p:nvPr/>
        </p:nvSpPr>
        <p:spPr bwMode="auto">
          <a:xfrm>
            <a:off x="33657" y="6611859"/>
            <a:ext cx="65803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bg1"/>
                </a:solidFill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</a:rPr>
              <a:t>Vasily</a:t>
            </a:r>
            <a:r>
              <a:rPr lang="en-US" sz="1000" dirty="0" smtClean="0">
                <a:solidFill>
                  <a:schemeClr val="bg1"/>
                </a:solidFill>
              </a:rPr>
              <a:t> Mikhalev</a:t>
            </a:r>
            <a:r>
              <a:rPr lang="en-US" sz="1000" baseline="0" dirty="0" smtClean="0">
                <a:solidFill>
                  <a:schemeClr val="bg1"/>
                </a:solidFill>
              </a:rPr>
              <a:t> 		               </a:t>
            </a:r>
            <a:r>
              <a:rPr lang="en-GB" sz="1000" baseline="0" dirty="0" smtClean="0">
                <a:solidFill>
                  <a:schemeClr val="bg1"/>
                </a:solidFill>
              </a:rPr>
              <a:t>On Ciphers that Continuously Access the Non-Volatile Key</a:t>
            </a:r>
          </a:p>
        </p:txBody>
      </p:sp>
      <p:sp>
        <p:nvSpPr>
          <p:cNvPr id="1030" name="Textfeld 7"/>
          <p:cNvSpPr txBox="1">
            <a:spLocks noChangeArrowheads="1"/>
          </p:cNvSpPr>
          <p:nvPr/>
        </p:nvSpPr>
        <p:spPr bwMode="auto">
          <a:xfrm>
            <a:off x="8712200" y="6611938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21343A82-DAC5-41E8-9045-4670C0D6C2B3}" type="slidenum">
              <a:rPr lang="en-US" sz="1000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31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33" r:id="rId2"/>
    <p:sldLayoutId id="2147483929" r:id="rId3"/>
    <p:sldLayoutId id="2147483934" r:id="rId4"/>
    <p:sldLayoutId id="2147483935" r:id="rId5"/>
    <p:sldLayoutId id="2147483936" r:id="rId6"/>
    <p:sldLayoutId id="2147483930" r:id="rId7"/>
    <p:sldLayoutId id="2147483931" r:id="rId8"/>
    <p:sldLayoutId id="2147483932" r:id="rId9"/>
    <p:sldLayoutId id="2147483937" r:id="rId10"/>
    <p:sldLayoutId id="2147483938" r:id="rId11"/>
    <p:sldLayoutId id="214748393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00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50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Schloss I (NB)"/>
          <p:cNvPicPr>
            <a:picLocks noChangeAspect="1" noChangeArrowheads="1"/>
          </p:cNvPicPr>
          <p:nvPr/>
        </p:nvPicPr>
        <p:blipFill>
          <a:blip r:embed="rId3"/>
          <a:srcRect t="15343"/>
          <a:stretch>
            <a:fillRect/>
          </a:stretch>
        </p:blipFill>
        <p:spPr bwMode="auto">
          <a:xfrm>
            <a:off x="-5692" y="933449"/>
            <a:ext cx="91440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933449"/>
            <a:ext cx="9144000" cy="3168900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/>
              <a:t>On Ciphers that </a:t>
            </a:r>
            <a:endParaRPr lang="en-US" sz="3600" dirty="0" smtClean="0"/>
          </a:p>
          <a:p>
            <a:pPr algn="ctr"/>
            <a:r>
              <a:rPr lang="en-US" sz="3600" dirty="0" smtClean="0"/>
              <a:t>Continuously </a:t>
            </a:r>
            <a:r>
              <a:rPr lang="en-US" sz="3600" dirty="0"/>
              <a:t>Access </a:t>
            </a:r>
            <a:endParaRPr lang="en-US" sz="3600" dirty="0" smtClean="0"/>
          </a:p>
          <a:p>
            <a:pPr algn="ctr"/>
            <a:r>
              <a:rPr lang="en-US" sz="3600" dirty="0" smtClean="0"/>
              <a:t>the </a:t>
            </a:r>
            <a:r>
              <a:rPr lang="en-US" sz="3600" dirty="0"/>
              <a:t>Non-Volatile Key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algn="ctr"/>
            <a:r>
              <a:rPr lang="en-US" sz="2400" u="sng" dirty="0" smtClean="0">
                <a:solidFill>
                  <a:srgbClr val="333333"/>
                </a:solidFill>
                <a:latin typeface="Times New Roman" charset="0"/>
              </a:rPr>
              <a:t>Vasily Mikhalev</a:t>
            </a:r>
            <a:r>
              <a:rPr lang="en-US" sz="2400" dirty="0" smtClean="0">
                <a:solidFill>
                  <a:srgbClr val="333333"/>
                </a:solidFill>
                <a:latin typeface="Times New Roman" charset="0"/>
              </a:rPr>
              <a:t>, Frederik Armknecht, Christian Müller</a:t>
            </a:r>
          </a:p>
          <a:p>
            <a:pPr algn="ctr"/>
            <a:r>
              <a:rPr lang="de-DE" sz="2000" dirty="0" smtClean="0">
                <a:solidFill>
                  <a:srgbClr val="333333"/>
                </a:solidFill>
                <a:latin typeface="Times New Roman" charset="0"/>
              </a:rPr>
              <a:t>University </a:t>
            </a:r>
            <a:r>
              <a:rPr lang="de-DE" sz="2000" dirty="0" err="1" smtClean="0">
                <a:solidFill>
                  <a:srgbClr val="333333"/>
                </a:solidFill>
                <a:latin typeface="Times New Roman" charset="0"/>
              </a:rPr>
              <a:t>of</a:t>
            </a:r>
            <a:r>
              <a:rPr lang="de-DE" sz="2000" dirty="0" smtClean="0">
                <a:solidFill>
                  <a:srgbClr val="333333"/>
                </a:solidFill>
                <a:latin typeface="Times New Roman" charset="0"/>
              </a:rPr>
              <a:t>  Mannheim</a:t>
            </a:r>
          </a:p>
          <a:p>
            <a:pPr algn="ctr"/>
            <a:endParaRPr lang="de-DE" sz="2000" dirty="0">
              <a:solidFill>
                <a:srgbClr val="333333"/>
              </a:solidFill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092824"/>
            <a:ext cx="9144000" cy="765176"/>
            <a:chOff x="0" y="3793"/>
            <a:chExt cx="5760" cy="527"/>
          </a:xfrm>
        </p:grpSpPr>
        <p:sp>
          <p:nvSpPr>
            <p:cNvPr id="2055" name="Rectangle 8"/>
            <p:cNvSpPr>
              <a:spLocks noChangeArrowheads="1"/>
            </p:cNvSpPr>
            <p:nvPr/>
          </p:nvSpPr>
          <p:spPr bwMode="auto">
            <a:xfrm>
              <a:off x="0" y="3793"/>
              <a:ext cx="5760" cy="527"/>
            </a:xfrm>
            <a:prstGeom prst="rect">
              <a:avLst/>
            </a:prstGeom>
            <a:solidFill>
              <a:srgbClr val="003B5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2056" name="Text Box 9"/>
            <p:cNvSpPr txBox="1">
              <a:spLocks noChangeArrowheads="1"/>
            </p:cNvSpPr>
            <p:nvPr/>
          </p:nvSpPr>
          <p:spPr bwMode="auto">
            <a:xfrm>
              <a:off x="0" y="3929"/>
              <a:ext cx="11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schemeClr val="bg1"/>
                  </a:solidFill>
                  <a:latin typeface="Times New Roman" charset="0"/>
                </a:rPr>
                <a:t>March 07, 2017</a:t>
              </a:r>
              <a:endParaRPr lang="de-DE" sz="14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7" name="Text Box 10"/>
            <p:cNvSpPr txBox="1">
              <a:spLocks noChangeArrowheads="1"/>
            </p:cNvSpPr>
            <p:nvPr/>
          </p:nvSpPr>
          <p:spPr bwMode="auto">
            <a:xfrm>
              <a:off x="1701" y="3848"/>
              <a:ext cx="26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45240" y="6321505"/>
            <a:ext cx="4175125" cy="3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Fast Software Encryption 2017, Tokyo, Japan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Impact on Area Size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3222" y="1419606"/>
            <a:ext cx="8229600" cy="51435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Irrespective of the memory type</a:t>
            </a:r>
          </a:p>
          <a:p>
            <a:pPr lvl="1"/>
            <a:r>
              <a:rPr lang="en-GB" b="0" dirty="0"/>
              <a:t>The key has to be read at least </a:t>
            </a:r>
            <a:r>
              <a:rPr lang="en-GB" b="0" dirty="0" smtClean="0"/>
              <a:t>once in all ciphers</a:t>
            </a:r>
          </a:p>
          <a:p>
            <a:pPr lvl="1"/>
            <a:r>
              <a:rPr lang="en-US" sz="2400" b="0" dirty="0" smtClean="0"/>
              <a:t>The </a:t>
            </a:r>
            <a:r>
              <a:rPr lang="en-US" sz="2400" b="0" dirty="0"/>
              <a:t>logic for </a:t>
            </a:r>
            <a:r>
              <a:rPr lang="en-US" sz="2400" b="0" dirty="0" smtClean="0"/>
              <a:t>this has </a:t>
            </a:r>
            <a:r>
              <a:rPr lang="en-US" sz="2400" b="0" dirty="0"/>
              <a:t>to be implemented </a:t>
            </a:r>
            <a:r>
              <a:rPr lang="en-US" sz="2400" b="0" dirty="0" smtClean="0"/>
              <a:t>anyhow</a:t>
            </a:r>
          </a:p>
          <a:p>
            <a:pPr lvl="1"/>
            <a:r>
              <a:rPr lang="de-DE" sz="2400" b="0" dirty="0" smtClean="0"/>
              <a:t>No big difference</a:t>
            </a:r>
          </a:p>
          <a:p>
            <a:pPr lvl="1"/>
            <a:r>
              <a:rPr lang="de-DE" sz="2400" b="0" dirty="0" smtClean="0"/>
              <a:t>Some small extra area may be needed for synchronization</a:t>
            </a:r>
            <a:endParaRPr lang="de-DE" sz="24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8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539" y="369780"/>
            <a:ext cx="8546556" cy="868362"/>
          </a:xfrm>
        </p:spPr>
        <p:txBody>
          <a:bodyPr/>
          <a:lstStyle/>
          <a:p>
            <a:r>
              <a:rPr lang="de-DE" dirty="0"/>
              <a:t>Impact </a:t>
            </a:r>
            <a:r>
              <a:rPr lang="de-DE" dirty="0" smtClean="0"/>
              <a:t>on </a:t>
            </a:r>
            <a:r>
              <a:rPr lang="de-DE" dirty="0"/>
              <a:t>Throughput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3418" y="1896455"/>
            <a:ext cx="8521311" cy="51435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Key has to be programmed by manufaturer, e.g. MROM</a:t>
            </a:r>
          </a:p>
          <a:p>
            <a:pPr marL="742950" lvl="2" indent="-342900"/>
            <a:r>
              <a:rPr lang="de-DE" sz="2400" dirty="0"/>
              <a:t>Instant access, no </a:t>
            </a:r>
            <a:r>
              <a:rPr lang="de-DE" sz="2400" dirty="0" smtClean="0"/>
              <a:t>timing overhead </a:t>
            </a:r>
            <a:r>
              <a:rPr lang="de-DE" sz="2800" b="1" dirty="0" smtClean="0">
                <a:solidFill>
                  <a:srgbClr val="07A916"/>
                </a:solidFill>
                <a:sym typeface="Wingdings" pitchFamily="2" charset="2"/>
              </a:rPr>
              <a:t></a:t>
            </a:r>
            <a:endParaRPr lang="de-DE" sz="2800" dirty="0" smtClean="0"/>
          </a:p>
          <a:p>
            <a:pPr marL="0" indent="0">
              <a:buNone/>
            </a:pPr>
            <a:r>
              <a:rPr lang="de-DE" dirty="0" smtClean="0"/>
              <a:t>Key can be set only once, e.g. PROM</a:t>
            </a:r>
          </a:p>
          <a:p>
            <a:pPr lvl="1"/>
            <a:r>
              <a:rPr lang="de-DE" dirty="0" smtClean="0"/>
              <a:t>Instant access, no timing overhead </a:t>
            </a:r>
            <a:r>
              <a:rPr lang="de-DE" sz="2800" b="1" dirty="0" smtClean="0">
                <a:solidFill>
                  <a:srgbClr val="07A916"/>
                </a:solidFill>
                <a:sym typeface="Wingdings" pitchFamily="2" charset="2"/>
              </a:rPr>
              <a:t></a:t>
            </a:r>
            <a:endParaRPr lang="de-DE" dirty="0" smtClean="0"/>
          </a:p>
          <a:p>
            <a:pPr marL="0" indent="0">
              <a:buNone/>
            </a:pPr>
            <a:r>
              <a:rPr lang="en-GB" dirty="0"/>
              <a:t>Key is rewritable, e.g. EEPROM, FLASH</a:t>
            </a:r>
          </a:p>
          <a:p>
            <a:pPr lvl="1"/>
            <a:r>
              <a:rPr lang="de-DE" dirty="0" smtClean="0"/>
              <a:t>Depends on the concrete type and on the way how the key needs to be accessed </a:t>
            </a:r>
            <a:r>
              <a:rPr lang="de-DE" sz="2800" b="1" dirty="0" smtClean="0">
                <a:solidFill>
                  <a:srgbClr val="FF0000"/>
                </a:solidFill>
              </a:rPr>
              <a:t>!</a:t>
            </a:r>
            <a:endParaRPr lang="de-DE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67318" y="1367922"/>
            <a:ext cx="8762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prstClr val="black"/>
                </a:solidFill>
                <a:latin typeface="Calibri"/>
                <a:cs typeface="+mn-cs"/>
              </a:rPr>
              <a:t>Memory categories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9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 EEPROM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Common NVM in resource-constrained  devices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Different technologies exist</a:t>
            </a:r>
          </a:p>
          <a:p>
            <a:pPr lvl="1"/>
            <a:r>
              <a:rPr lang="de-DE" dirty="0" smtClean="0"/>
              <a:t>I</a:t>
            </a:r>
            <a:r>
              <a:rPr lang="de-DE" baseline="30000" dirty="0" smtClean="0"/>
              <a:t>2</a:t>
            </a:r>
            <a:r>
              <a:rPr lang="de-DE" dirty="0" smtClean="0"/>
              <a:t>C</a:t>
            </a:r>
          </a:p>
          <a:p>
            <a:pPr lvl="1"/>
            <a:r>
              <a:rPr lang="de-DE" dirty="0" smtClean="0"/>
              <a:t>Serial </a:t>
            </a:r>
            <a:r>
              <a:rPr lang="de-DE" dirty="0" err="1" smtClean="0"/>
              <a:t>Peripheral</a:t>
            </a:r>
            <a:r>
              <a:rPr lang="de-DE" dirty="0" smtClean="0"/>
              <a:t> Interface (SPI)</a:t>
            </a:r>
          </a:p>
          <a:p>
            <a:pPr lvl="1"/>
            <a:r>
              <a:rPr lang="de-DE" dirty="0" err="1" smtClean="0"/>
              <a:t>Microwire</a:t>
            </a:r>
            <a:endParaRPr lang="de-DE" dirty="0" smtClean="0"/>
          </a:p>
          <a:p>
            <a:pPr lvl="1"/>
            <a:r>
              <a:rPr lang="de-DE" dirty="0" smtClean="0"/>
              <a:t>UNI/O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601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Reading </a:t>
            </a:r>
            <a:r>
              <a:rPr lang="de-DE" dirty="0" err="1" smtClean="0"/>
              <a:t>Types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8750"/>
            <a:ext cx="4511310" cy="51435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Selective</a:t>
            </a:r>
            <a:r>
              <a:rPr lang="de-DE" dirty="0" smtClean="0"/>
              <a:t> </a:t>
            </a:r>
            <a:r>
              <a:rPr lang="de-DE" dirty="0" err="1" smtClean="0"/>
              <a:t>reading</a:t>
            </a:r>
            <a:endParaRPr lang="de-DE" dirty="0" smtClean="0"/>
          </a:p>
          <a:p>
            <a:pPr lvl="1"/>
            <a:r>
              <a:rPr lang="de-DE" dirty="0" smtClean="0"/>
              <a:t>Read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address</a:t>
            </a:r>
            <a:endParaRPr lang="de-DE" dirty="0" smtClean="0"/>
          </a:p>
          <a:p>
            <a:pPr lvl="1"/>
            <a:r>
              <a:rPr lang="de-DE" dirty="0" smtClean="0"/>
              <a:t>More </a:t>
            </a:r>
            <a:r>
              <a:rPr lang="de-DE" dirty="0" err="1" smtClean="0"/>
              <a:t>flexibility</a:t>
            </a:r>
            <a:endParaRPr lang="de-DE" dirty="0" smtClean="0"/>
          </a:p>
          <a:p>
            <a:pPr lvl="1"/>
            <a:r>
              <a:rPr lang="de-DE" dirty="0" err="1" smtClean="0"/>
              <a:t>Costly</a:t>
            </a:r>
            <a:r>
              <a:rPr lang="de-DE" dirty="0" smtClean="0"/>
              <a:t>,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throughput</a:t>
            </a:r>
            <a:endParaRPr lang="de-DE" dirty="0" smtClean="0"/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reading</a:t>
            </a:r>
            <a:endParaRPr lang="de-DE" dirty="0" smtClean="0"/>
          </a:p>
          <a:p>
            <a:pPr lvl="1"/>
            <a:r>
              <a:rPr lang="de-DE" dirty="0" err="1" smtClean="0"/>
              <a:t>Cyclically</a:t>
            </a:r>
            <a:r>
              <a:rPr lang="de-DE" dirty="0" smtClean="0"/>
              <a:t> </a:t>
            </a:r>
            <a:r>
              <a:rPr lang="de-DE" dirty="0" err="1" smtClean="0"/>
              <a:t>reading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bit</a:t>
            </a:r>
            <a:endParaRPr lang="de-DE" dirty="0" smtClean="0"/>
          </a:p>
          <a:p>
            <a:pPr lvl="1"/>
            <a:r>
              <a:rPr lang="de-DE" dirty="0" err="1" smtClean="0"/>
              <a:t>Less</a:t>
            </a:r>
            <a:r>
              <a:rPr lang="de-DE" dirty="0" smtClean="0"/>
              <a:t> flexible</a:t>
            </a:r>
          </a:p>
          <a:p>
            <a:pPr lvl="1"/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costly</a:t>
            </a:r>
            <a:r>
              <a:rPr lang="de-DE" dirty="0" smtClean="0"/>
              <a:t>,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throughput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495907" y="2468071"/>
            <a:ext cx="3311219" cy="304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EEPROM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Bogen 8"/>
          <p:cNvSpPr/>
          <p:nvPr/>
        </p:nvSpPr>
        <p:spPr>
          <a:xfrm>
            <a:off x="5680609" y="2117942"/>
            <a:ext cx="841572" cy="614995"/>
          </a:xfrm>
          <a:prstGeom prst="arc">
            <a:avLst>
              <a:gd name="adj1" fmla="val 10787401"/>
              <a:gd name="adj2" fmla="val 345845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ogen 9"/>
          <p:cNvSpPr/>
          <p:nvPr/>
        </p:nvSpPr>
        <p:spPr>
          <a:xfrm>
            <a:off x="6522181" y="1977812"/>
            <a:ext cx="2087745" cy="864467"/>
          </a:xfrm>
          <a:prstGeom prst="arc">
            <a:avLst>
              <a:gd name="adj1" fmla="val 10684205"/>
              <a:gd name="adj2" fmla="val 154399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Bogen 10"/>
          <p:cNvSpPr/>
          <p:nvPr/>
        </p:nvSpPr>
        <p:spPr>
          <a:xfrm flipH="1">
            <a:off x="7486481" y="1852089"/>
            <a:ext cx="1123445" cy="1151044"/>
          </a:xfrm>
          <a:prstGeom prst="arc">
            <a:avLst>
              <a:gd name="adj1" fmla="val 10684205"/>
              <a:gd name="adj2" fmla="val 154399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495907" y="4959069"/>
            <a:ext cx="3311219" cy="304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EEPROM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Bogen 12"/>
          <p:cNvSpPr/>
          <p:nvPr/>
        </p:nvSpPr>
        <p:spPr>
          <a:xfrm>
            <a:off x="5510677" y="4625124"/>
            <a:ext cx="307496" cy="614995"/>
          </a:xfrm>
          <a:prstGeom prst="arc">
            <a:avLst>
              <a:gd name="adj1" fmla="val 10787401"/>
              <a:gd name="adj2" fmla="val 756493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ogen 14"/>
          <p:cNvSpPr/>
          <p:nvPr/>
        </p:nvSpPr>
        <p:spPr>
          <a:xfrm flipH="1" flipV="1">
            <a:off x="5442015" y="4360393"/>
            <a:ext cx="3417156" cy="1632090"/>
          </a:xfrm>
          <a:prstGeom prst="arc">
            <a:avLst>
              <a:gd name="adj1" fmla="val 10390361"/>
              <a:gd name="adj2" fmla="val 505753"/>
            </a:avLst>
          </a:prstGeom>
          <a:ln w="317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ogen 15"/>
          <p:cNvSpPr/>
          <p:nvPr/>
        </p:nvSpPr>
        <p:spPr>
          <a:xfrm>
            <a:off x="5849193" y="4648052"/>
            <a:ext cx="307496" cy="614995"/>
          </a:xfrm>
          <a:prstGeom prst="arc">
            <a:avLst>
              <a:gd name="adj1" fmla="val 10787401"/>
              <a:gd name="adj2" fmla="val 345845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/>
        </p:nvSpPr>
        <p:spPr>
          <a:xfrm>
            <a:off x="6182315" y="4635092"/>
            <a:ext cx="307496" cy="614995"/>
          </a:xfrm>
          <a:prstGeom prst="arc">
            <a:avLst>
              <a:gd name="adj1" fmla="val 10787401"/>
              <a:gd name="adj2" fmla="val 756493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ogen 17"/>
          <p:cNvSpPr/>
          <p:nvPr/>
        </p:nvSpPr>
        <p:spPr>
          <a:xfrm>
            <a:off x="6520831" y="4658020"/>
            <a:ext cx="307496" cy="614995"/>
          </a:xfrm>
          <a:prstGeom prst="arc">
            <a:avLst>
              <a:gd name="adj1" fmla="val 10787401"/>
              <a:gd name="adj2" fmla="val 345845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ogen 18"/>
          <p:cNvSpPr/>
          <p:nvPr/>
        </p:nvSpPr>
        <p:spPr>
          <a:xfrm>
            <a:off x="6843097" y="4620784"/>
            <a:ext cx="307496" cy="614995"/>
          </a:xfrm>
          <a:prstGeom prst="arc">
            <a:avLst>
              <a:gd name="adj1" fmla="val 10787401"/>
              <a:gd name="adj2" fmla="val 756493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Bogen 19"/>
          <p:cNvSpPr/>
          <p:nvPr/>
        </p:nvSpPr>
        <p:spPr>
          <a:xfrm>
            <a:off x="7181613" y="4643712"/>
            <a:ext cx="307496" cy="614995"/>
          </a:xfrm>
          <a:prstGeom prst="arc">
            <a:avLst>
              <a:gd name="adj1" fmla="val 10787401"/>
              <a:gd name="adj2" fmla="val 345845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Bogen 20"/>
          <p:cNvSpPr/>
          <p:nvPr/>
        </p:nvSpPr>
        <p:spPr>
          <a:xfrm>
            <a:off x="7514735" y="4630752"/>
            <a:ext cx="307496" cy="614995"/>
          </a:xfrm>
          <a:prstGeom prst="arc">
            <a:avLst>
              <a:gd name="adj1" fmla="val 10787401"/>
              <a:gd name="adj2" fmla="val 756493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Bogen 21"/>
          <p:cNvSpPr/>
          <p:nvPr/>
        </p:nvSpPr>
        <p:spPr>
          <a:xfrm>
            <a:off x="7853251" y="4653680"/>
            <a:ext cx="307496" cy="614995"/>
          </a:xfrm>
          <a:prstGeom prst="arc">
            <a:avLst>
              <a:gd name="adj1" fmla="val 10787401"/>
              <a:gd name="adj2" fmla="val 345845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Bogen 22"/>
          <p:cNvSpPr/>
          <p:nvPr/>
        </p:nvSpPr>
        <p:spPr>
          <a:xfrm>
            <a:off x="8182396" y="4652564"/>
            <a:ext cx="307496" cy="614995"/>
          </a:xfrm>
          <a:prstGeom prst="arc">
            <a:avLst>
              <a:gd name="adj1" fmla="val 10787401"/>
              <a:gd name="adj2" fmla="val 345845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Bogen 23"/>
          <p:cNvSpPr/>
          <p:nvPr/>
        </p:nvSpPr>
        <p:spPr>
          <a:xfrm>
            <a:off x="8499630" y="4630752"/>
            <a:ext cx="307496" cy="614995"/>
          </a:xfrm>
          <a:prstGeom prst="arc">
            <a:avLst>
              <a:gd name="adj1" fmla="val 10787401"/>
              <a:gd name="adj2" fmla="val 345845"/>
            </a:avLst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6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Contribution</a:t>
            </a:r>
            <a:r>
              <a:rPr lang="de-DE" dirty="0" smtClean="0"/>
              <a:t> 2: Reconsideration of Exiting Ciphers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9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199" y="381000"/>
            <a:ext cx="8580213" cy="868363"/>
          </a:xfrm>
        </p:spPr>
        <p:txBody>
          <a:bodyPr/>
          <a:lstStyle/>
          <a:p>
            <a:r>
              <a:rPr lang="de-DE" dirty="0" smtClean="0"/>
              <a:t>Standard EEPROM and Existing Ciphers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8" y="1815448"/>
            <a:ext cx="7374857" cy="413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7330" y="3309791"/>
            <a:ext cx="6860805" cy="3758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7A91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7330" y="5256397"/>
            <a:ext cx="6860805" cy="55537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7A91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0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EEPROMs Integrated into </a:t>
            </a:r>
            <a:r>
              <a:rPr lang="en-GB" dirty="0" smtClean="0"/>
              <a:t>ASIC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599" y="1428750"/>
            <a:ext cx="8493251" cy="51435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theory</a:t>
            </a:r>
          </a:p>
          <a:p>
            <a:pPr lvl="1"/>
            <a:r>
              <a:rPr lang="en-GB" dirty="0" smtClean="0"/>
              <a:t>Almost no limitations and hence no influence on throughput</a:t>
            </a:r>
          </a:p>
          <a:p>
            <a:pPr marL="0" indent="0">
              <a:buNone/>
            </a:pPr>
            <a:r>
              <a:rPr lang="en-US" dirty="0" smtClean="0"/>
              <a:t>In real life</a:t>
            </a:r>
          </a:p>
          <a:p>
            <a:pPr lvl="1"/>
            <a:r>
              <a:rPr lang="en-US" dirty="0" smtClean="0"/>
              <a:t> Such </a:t>
            </a:r>
            <a:r>
              <a:rPr lang="en-GB" dirty="0" smtClean="0"/>
              <a:t>EEPROMs are usually organized word-wise	</a:t>
            </a:r>
          </a:p>
          <a:p>
            <a:pPr lvl="1"/>
            <a:r>
              <a:rPr lang="en-GB" dirty="0"/>
              <a:t>Word size directly </a:t>
            </a:r>
            <a:r>
              <a:rPr lang="en-GB" dirty="0" smtClean="0"/>
              <a:t>influences the </a:t>
            </a:r>
            <a:r>
              <a:rPr lang="en-GB" dirty="0"/>
              <a:t>area </a:t>
            </a:r>
            <a:r>
              <a:rPr lang="en-GB" dirty="0" smtClean="0"/>
              <a:t>size</a:t>
            </a:r>
          </a:p>
          <a:p>
            <a:pPr lvl="1"/>
            <a:r>
              <a:rPr lang="en-GB" dirty="0" smtClean="0"/>
              <a:t>Typical word sizes for low area are </a:t>
            </a:r>
            <a:r>
              <a:rPr lang="en-GB" dirty="0"/>
              <a:t>8, 16, or 32 </a:t>
            </a:r>
            <a:r>
              <a:rPr lang="en-GB" dirty="0" smtClean="0"/>
              <a:t>bits</a:t>
            </a:r>
          </a:p>
          <a:p>
            <a:pPr lvl="1"/>
            <a:r>
              <a:rPr lang="en-US" dirty="0" smtClean="0"/>
              <a:t>Bit-by-bit approach  can provide low power consumption</a:t>
            </a: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0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ASIC EEPROM and Existing Ciphers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2" y="1559530"/>
            <a:ext cx="7592851" cy="362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109" y="4684196"/>
            <a:ext cx="6860805" cy="3758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7A91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7174" y="2923649"/>
            <a:ext cx="6860805" cy="3758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7A91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5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 </a:t>
            </a:r>
            <a:r>
              <a:rPr lang="de-DE" dirty="0" err="1" smtClean="0"/>
              <a:t>Practicability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36599" y="1428750"/>
            <a:ext cx="8493251" cy="5143500"/>
          </a:xfrm>
        </p:spPr>
        <p:txBody>
          <a:bodyPr/>
          <a:lstStyle/>
          <a:p>
            <a:r>
              <a:rPr lang="en-US" dirty="0" smtClean="0"/>
              <a:t>In general, the approach is practical</a:t>
            </a:r>
          </a:p>
          <a:p>
            <a:r>
              <a:rPr lang="en-US" dirty="0" smtClean="0"/>
              <a:t>No big difference </a:t>
            </a:r>
            <a:r>
              <a:rPr lang="en-US" dirty="0" err="1" smtClean="0"/>
              <a:t>wrt</a:t>
            </a:r>
            <a:r>
              <a:rPr lang="en-US" dirty="0" smtClean="0"/>
              <a:t> the area size compared with standard approach</a:t>
            </a:r>
          </a:p>
          <a:p>
            <a:r>
              <a:rPr lang="en-US" dirty="0" smtClean="0"/>
              <a:t>For non-rewritable keys (e.g. medical implants) no issues with timing</a:t>
            </a:r>
          </a:p>
          <a:p>
            <a:r>
              <a:rPr lang="en-US" dirty="0" smtClean="0"/>
              <a:t>Otherwise ciphers risk to lose in throughput</a:t>
            </a:r>
          </a:p>
          <a:p>
            <a:r>
              <a:rPr lang="en-US" dirty="0" smtClean="0"/>
              <a:t>Sequential processing of key bits (e.g. LED and Sprout) =&gt; almost maximal throughput irrespective of the memory type</a:t>
            </a: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90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Contribution 3: New Design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8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Common Work Flow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17890" y="2173046"/>
            <a:ext cx="8059668" cy="3366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20129" y="5539332"/>
            <a:ext cx="235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Device</a:t>
            </a:r>
            <a:endParaRPr lang="de-DE" sz="2800" b="1" dirty="0"/>
          </a:p>
        </p:txBody>
      </p:sp>
      <p:sp>
        <p:nvSpPr>
          <p:cNvPr id="7" name="Rechteck 6"/>
          <p:cNvSpPr/>
          <p:nvPr/>
        </p:nvSpPr>
        <p:spPr>
          <a:xfrm>
            <a:off x="1433706" y="3030209"/>
            <a:ext cx="1575113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Non-volatile Memory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33706" y="3553429"/>
            <a:ext cx="15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Key</a:t>
            </a:r>
            <a:endParaRPr lang="de-DE" dirty="0"/>
          </a:p>
        </p:txBody>
      </p:sp>
      <p:sp>
        <p:nvSpPr>
          <p:cNvPr id="3" name="Abgerundetes Rechteck 2"/>
          <p:cNvSpPr/>
          <p:nvPr/>
        </p:nvSpPr>
        <p:spPr>
          <a:xfrm>
            <a:off x="4353513" y="2779948"/>
            <a:ext cx="2937409" cy="2112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Volatile memory, gates, etc..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4660" y="4846318"/>
            <a:ext cx="15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Cipher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7" idx="3"/>
          </p:cNvCxnSpPr>
          <p:nvPr/>
        </p:nvCxnSpPr>
        <p:spPr>
          <a:xfrm>
            <a:off x="3008819" y="3300209"/>
            <a:ext cx="1344694" cy="5721"/>
          </a:xfrm>
          <a:prstGeom prst="straightConnector1">
            <a:avLst/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135870" y="2983150"/>
            <a:ext cx="141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Load </a:t>
            </a:r>
            <a:r>
              <a:rPr lang="de-DE" dirty="0" err="1" smtClean="0"/>
              <a:t>once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6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uppieren 208"/>
          <p:cNvGrpSpPr/>
          <p:nvPr/>
        </p:nvGrpSpPr>
        <p:grpSpPr>
          <a:xfrm>
            <a:off x="2219326" y="1653540"/>
            <a:ext cx="5372100" cy="4119705"/>
            <a:chOff x="0" y="0"/>
            <a:chExt cx="3267246" cy="2675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feld 18"/>
                <p:cNvSpPr txBox="1"/>
                <p:nvPr/>
              </p:nvSpPr>
              <p:spPr>
                <a:xfrm>
                  <a:off x="1363621" y="823821"/>
                  <a:ext cx="363220" cy="30035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 </m:t>
                            </m:r>
                          </m:sup>
                        </m:sSubSup>
                      </m:oMath>
                    </m:oMathPara>
                  </a14:m>
                  <a:endParaRPr lang="de-DE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e-DE" sz="16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</mc:Choice>
          <mc:Fallback xmlns="">
            <p:sp>
              <p:nvSpPr>
                <p:cNvPr id="210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621" y="823821"/>
                  <a:ext cx="363220" cy="30035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1" name="Gruppieren 210"/>
            <p:cNvGrpSpPr/>
            <p:nvPr/>
          </p:nvGrpSpPr>
          <p:grpSpPr>
            <a:xfrm>
              <a:off x="0" y="0"/>
              <a:ext cx="3267246" cy="2675347"/>
              <a:chOff x="0" y="0"/>
              <a:chExt cx="3267246" cy="2675347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0" y="0"/>
                <a:ext cx="3267246" cy="2674648"/>
                <a:chOff x="0" y="0"/>
                <a:chExt cx="3267246" cy="2674648"/>
              </a:xfrm>
            </p:grpSpPr>
            <p:cxnSp>
              <p:nvCxnSpPr>
                <p:cNvPr id="215" name="Gerader Verbinder 214"/>
                <p:cNvCxnSpPr/>
                <p:nvPr/>
              </p:nvCxnSpPr>
              <p:spPr>
                <a:xfrm flipH="1">
                  <a:off x="3163168" y="1113960"/>
                  <a:ext cx="1270" cy="189865"/>
                </a:xfrm>
                <a:prstGeom prst="line">
                  <a:avLst/>
                </a:prstGeom>
                <a:ln w="12700">
                  <a:solidFill>
                    <a:schemeClr val="tx1">
                      <a:alpha val="54000"/>
                    </a:schemeClr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Gerader Verbinder 215"/>
                <p:cNvCxnSpPr/>
                <p:nvPr/>
              </p:nvCxnSpPr>
              <p:spPr>
                <a:xfrm flipV="1">
                  <a:off x="3067856" y="1208961"/>
                  <a:ext cx="199390" cy="1905"/>
                </a:xfrm>
                <a:prstGeom prst="line">
                  <a:avLst/>
                </a:prstGeom>
                <a:ln w="12700">
                  <a:solidFill>
                    <a:schemeClr val="tx1">
                      <a:alpha val="54000"/>
                    </a:schemeClr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7" name="Gruppieren 216"/>
                <p:cNvGrpSpPr/>
                <p:nvPr/>
              </p:nvGrpSpPr>
              <p:grpSpPr>
                <a:xfrm>
                  <a:off x="0" y="0"/>
                  <a:ext cx="3261677" cy="2674648"/>
                  <a:chOff x="0" y="0"/>
                  <a:chExt cx="3261677" cy="2674648"/>
                </a:xfrm>
              </p:grpSpPr>
              <p:cxnSp>
                <p:nvCxnSpPr>
                  <p:cNvPr id="218" name="Gerader Verbinder 217"/>
                  <p:cNvCxnSpPr/>
                  <p:nvPr/>
                </p:nvCxnSpPr>
                <p:spPr>
                  <a:xfrm flipH="1">
                    <a:off x="467624" y="1072261"/>
                    <a:ext cx="1270" cy="189865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alpha val="54000"/>
                      </a:schemeClr>
                    </a:solidFill>
                    <a:prstDash val="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Gerader Verbinder 218"/>
                  <p:cNvCxnSpPr/>
                  <p:nvPr/>
                </p:nvCxnSpPr>
                <p:spPr>
                  <a:xfrm flipV="1">
                    <a:off x="375291" y="1170551"/>
                    <a:ext cx="199390" cy="1905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alpha val="54000"/>
                      </a:schemeClr>
                    </a:solidFill>
                    <a:prstDash val="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0" name="Gruppieren 219"/>
                  <p:cNvGrpSpPr/>
                  <p:nvPr/>
                </p:nvGrpSpPr>
                <p:grpSpPr>
                  <a:xfrm>
                    <a:off x="0" y="0"/>
                    <a:ext cx="3261677" cy="2674648"/>
                    <a:chOff x="0" y="0"/>
                    <a:chExt cx="3261677" cy="2674648"/>
                  </a:xfrm>
                </p:grpSpPr>
                <p:grpSp>
                  <p:nvGrpSpPr>
                    <p:cNvPr id="221" name="Gruppieren 220"/>
                    <p:cNvGrpSpPr/>
                    <p:nvPr/>
                  </p:nvGrpSpPr>
                  <p:grpSpPr>
                    <a:xfrm>
                      <a:off x="0" y="0"/>
                      <a:ext cx="3016542" cy="2674648"/>
                      <a:chOff x="0" y="0"/>
                      <a:chExt cx="3016542" cy="2674648"/>
                    </a:xfrm>
                  </p:grpSpPr>
                  <p:cxnSp>
                    <p:nvCxnSpPr>
                      <p:cNvPr id="224" name="Gerade Verbindung mit Pfeil 223"/>
                      <p:cNvCxnSpPr/>
                      <p:nvPr/>
                    </p:nvCxnSpPr>
                    <p:spPr>
                      <a:xfrm>
                        <a:off x="1421841" y="1271116"/>
                        <a:ext cx="3657" cy="180670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5" name="Gewinkelte Verbindung 224"/>
                      <p:cNvCxnSpPr/>
                      <p:nvPr/>
                    </p:nvCxnSpPr>
                    <p:spPr>
                      <a:xfrm>
                        <a:off x="758650" y="1703196"/>
                        <a:ext cx="522896" cy="303556"/>
                      </a:xfrm>
                      <a:prstGeom prst="bentConnector3">
                        <a:avLst>
                          <a:gd name="adj1" fmla="val 2593"/>
                        </a:avLst>
                      </a:prstGeom>
                      <a:ln w="127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6" name="Gerade Verbindung 36"/>
                      <p:cNvCxnSpPr/>
                      <p:nvPr/>
                    </p:nvCxnSpPr>
                    <p:spPr bwMode="auto">
                      <a:xfrm flipH="1">
                        <a:off x="723481" y="1783582"/>
                        <a:ext cx="79375" cy="5588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7" name="Textfeld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68698" y="1668026"/>
                        <a:ext cx="283393" cy="463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36000">
                        <a:noAutofit/>
                      </a:bodyPr>
                      <a:lstStyle/>
                      <a:p>
                        <a:pPr fontAlgn="base">
                          <a:spcAft>
                            <a:spcPts val="0"/>
                          </a:spcAft>
                        </a:pPr>
                        <a:r>
                          <a:rPr lang="en-US" sz="1600" kern="1200">
                            <a:solidFill>
                              <a:srgbClr val="000000"/>
                            </a:solidFill>
                            <a:effectLst/>
                            <a:ea typeface="Times New Roman" panose="02020603050405020304" pitchFamily="18" charset="0"/>
                          </a:rPr>
                          <a:t>2</a:t>
                        </a:r>
                        <a:endParaRPr lang="de-DE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228" name="Gerade Verbindung 36"/>
                      <p:cNvCxnSpPr/>
                      <p:nvPr/>
                    </p:nvCxnSpPr>
                    <p:spPr bwMode="auto">
                      <a:xfrm flipH="1">
                        <a:off x="2049863" y="1788607"/>
                        <a:ext cx="79375" cy="5588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9" name="Textfeld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95081" y="1678075"/>
                        <a:ext cx="283393" cy="463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36000">
                        <a:noAutofit/>
                      </a:bodyPr>
                      <a:lstStyle/>
                      <a:p>
                        <a:pPr fontAlgn="base">
                          <a:spcAft>
                            <a:spcPts val="0"/>
                          </a:spcAft>
                        </a:pPr>
                        <a:r>
                          <a:rPr lang="en-US" sz="1600" kern="1200">
                            <a:solidFill>
                              <a:srgbClr val="000000"/>
                            </a:solidFill>
                            <a:effectLst/>
                            <a:ea typeface="Times New Roman" panose="02020603050405020304" pitchFamily="18" charset="0"/>
                          </a:rPr>
                          <a:t>7</a:t>
                        </a:r>
                        <a:endParaRPr lang="de-DE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230" name="Gewinkelte Verbindung 229"/>
                      <p:cNvCxnSpPr/>
                      <p:nvPr/>
                    </p:nvCxnSpPr>
                    <p:spPr>
                      <a:xfrm flipH="1">
                        <a:off x="2878852" y="1210826"/>
                        <a:ext cx="137690" cy="323774"/>
                      </a:xfrm>
                      <a:prstGeom prst="bentConnector4">
                        <a:avLst>
                          <a:gd name="adj1" fmla="val -110050"/>
                          <a:gd name="adj2" fmla="val 98953"/>
                        </a:avLst>
                      </a:prstGeom>
                      <a:ln w="127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" name="Gerade Verbindung mit Pfeil 230"/>
                      <p:cNvCxnSpPr/>
                      <p:nvPr/>
                    </p:nvCxnSpPr>
                    <p:spPr>
                      <a:xfrm flipH="1">
                        <a:off x="1517301" y="1547446"/>
                        <a:ext cx="241988" cy="0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" name="Gerade Verbindung mit Pfeil 231"/>
                      <p:cNvCxnSpPr/>
                      <p:nvPr/>
                    </p:nvCxnSpPr>
                    <p:spPr>
                      <a:xfrm flipH="1">
                        <a:off x="1120391" y="1547446"/>
                        <a:ext cx="204531" cy="0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3" name="Gerade Verbindung mit Pfeil 232"/>
                      <p:cNvCxnSpPr/>
                      <p:nvPr/>
                    </p:nvCxnSpPr>
                    <p:spPr>
                      <a:xfrm>
                        <a:off x="1431890" y="2155371"/>
                        <a:ext cx="0" cy="162560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Gerade Verbindung mit Pfeil 233"/>
                      <p:cNvCxnSpPr/>
                      <p:nvPr/>
                    </p:nvCxnSpPr>
                    <p:spPr>
                      <a:xfrm>
                        <a:off x="1426865" y="2512088"/>
                        <a:ext cx="0" cy="162560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Gerade Verbindung 36"/>
                      <p:cNvCxnSpPr/>
                      <p:nvPr/>
                    </p:nvCxnSpPr>
                    <p:spPr bwMode="auto">
                      <a:xfrm flipH="1">
                        <a:off x="236136" y="2145323"/>
                        <a:ext cx="79375" cy="5588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6" name="Textfeld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1353" y="2029767"/>
                        <a:ext cx="283210" cy="462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36000">
                        <a:noAutofit/>
                      </a:bodyPr>
                      <a:lstStyle/>
                      <a:p>
                        <a:pPr fontAlgn="base">
                          <a:spcAft>
                            <a:spcPts val="0"/>
                          </a:spcAft>
                        </a:pPr>
                        <a:r>
                          <a:rPr lang="en-US" sz="1600" kern="1200">
                            <a:solidFill>
                              <a:srgbClr val="000000"/>
                            </a:solidFill>
                            <a:effectLst/>
                            <a:ea typeface="Times New Roman" panose="02020603050405020304" pitchFamily="18" charset="0"/>
                          </a:rPr>
                          <a:t>7</a:t>
                        </a:r>
                        <a:endParaRPr lang="de-DE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237" name="Gerade Verbindung mit Pfeil 236"/>
                      <p:cNvCxnSpPr/>
                      <p:nvPr/>
                    </p:nvCxnSpPr>
                    <p:spPr>
                      <a:xfrm flipV="1">
                        <a:off x="1416817" y="839037"/>
                        <a:ext cx="1905" cy="240030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headEnd type="triangle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" name="Gerade Verbindung 36"/>
                      <p:cNvCxnSpPr/>
                      <p:nvPr/>
                    </p:nvCxnSpPr>
                    <p:spPr bwMode="auto">
                      <a:xfrm flipH="1">
                        <a:off x="2356338" y="884255"/>
                        <a:ext cx="79574" cy="5630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" name="Gerade Verbindung 36"/>
                      <p:cNvCxnSpPr/>
                      <p:nvPr/>
                    </p:nvCxnSpPr>
                    <p:spPr bwMode="auto">
                      <a:xfrm flipH="1">
                        <a:off x="148231" y="895677"/>
                        <a:ext cx="79375" cy="5588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40" name="Gruppieren 239"/>
                      <p:cNvGrpSpPr/>
                      <p:nvPr/>
                    </p:nvGrpSpPr>
                    <p:grpSpPr>
                      <a:xfrm>
                        <a:off x="0" y="0"/>
                        <a:ext cx="3010102" cy="2515479"/>
                        <a:chOff x="0" y="0"/>
                        <a:chExt cx="3010102" cy="2515479"/>
                      </a:xfrm>
                    </p:grpSpPr>
                    <p:grpSp>
                      <p:nvGrpSpPr>
                        <p:cNvPr id="241" name="Gruppieren 240"/>
                        <p:cNvGrpSpPr/>
                        <p:nvPr/>
                      </p:nvGrpSpPr>
                      <p:grpSpPr>
                        <a:xfrm>
                          <a:off x="1753437" y="1095270"/>
                          <a:ext cx="1256665" cy="610235"/>
                          <a:chOff x="0" y="21949"/>
                          <a:chExt cx="1257897" cy="611146"/>
                        </a:xfrm>
                      </p:grpSpPr>
                      <p:sp>
                        <p:nvSpPr>
                          <p:cNvPr id="298" name="Abgerundetes Rechteck 297"/>
                          <p:cNvSpPr/>
                          <p:nvPr/>
                        </p:nvSpPr>
                        <p:spPr>
                          <a:xfrm>
                            <a:off x="927697" y="21949"/>
                            <a:ext cx="330200" cy="224733"/>
                          </a:xfrm>
                          <a:prstGeom prst="roundRect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de-DE" sz="1600" i="1">
                                <a:solidFill>
                                  <a:srgbClr val="0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f</a:t>
                            </a:r>
                            <a:endParaRPr lang="de-DE" sz="160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99" name="Rechteck 298"/>
                          <p:cNvSpPr/>
                          <p:nvPr/>
                        </p:nvSpPr>
                        <p:spPr bwMode="auto">
                          <a:xfrm>
                            <a:off x="0" y="323850"/>
                            <a:ext cx="1119188" cy="309245"/>
                          </a:xfrm>
                          <a:prstGeom prst="rect">
                            <a:avLst/>
                          </a:prstGeom>
                          <a:solidFill>
                            <a:srgbClr val="FFC000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square" anchor="ctr"/>
                          <a:lstStyle/>
                          <a:p>
                            <a:pPr algn="ctr" fontAlgn="base">
                              <a:spcAft>
                                <a:spcPts val="0"/>
                              </a:spcAft>
                            </a:pPr>
                            <a:r>
                              <a:rPr lang="de-DE" sz="160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ea typeface="Times New Roman" panose="02020603050405020304" pitchFamily="18" charset="0"/>
                              </a:rPr>
                              <a:t>LFSR (40 </a:t>
                            </a:r>
                            <a:r>
                              <a:rPr lang="de-DE" sz="1600" dirty="0" err="1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ea typeface="Times New Roman" panose="02020603050405020304" pitchFamily="18" charset="0"/>
                              </a:rPr>
                              <a:t>bits</a:t>
                            </a:r>
                            <a:r>
                              <a:rPr lang="de-DE" sz="160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ea typeface="Times New Roman" panose="02020603050405020304" pitchFamily="18" charset="0"/>
                              </a:rPr>
                              <a:t>)</a:t>
                            </a:r>
                            <a:endParaRPr lang="de-DE" sz="16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300" name="Gewinkelte Verbindung 299"/>
                          <p:cNvCxnSpPr/>
                          <p:nvPr/>
                        </p:nvCxnSpPr>
                        <p:spPr>
                          <a:xfrm rot="5400000" flipH="1" flipV="1">
                            <a:off x="753128" y="133782"/>
                            <a:ext cx="184775" cy="164360"/>
                          </a:xfrm>
                          <a:prstGeom prst="bentConnector3">
                            <a:avLst>
                              <a:gd name="adj1" fmla="val 97838"/>
                            </a:avLst>
                          </a:prstGeom>
                          <a:ln w="127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42" name="Gruppieren 241"/>
                        <p:cNvGrpSpPr/>
                        <p:nvPr/>
                      </p:nvGrpSpPr>
                      <p:grpSpPr>
                        <a:xfrm>
                          <a:off x="2481942" y="1185705"/>
                          <a:ext cx="301625" cy="442595"/>
                          <a:chOff x="236036" y="100386"/>
                          <a:chExt cx="225367" cy="443186"/>
                        </a:xfrm>
                      </p:grpSpPr>
                      <p:cxnSp>
                        <p:nvCxnSpPr>
                          <p:cNvPr id="296" name="Gerade Verbindung 36"/>
                          <p:cNvCxnSpPr/>
                          <p:nvPr/>
                        </p:nvCxnSpPr>
                        <p:spPr bwMode="auto">
                          <a:xfrm flipH="1">
                            <a:off x="236036" y="201615"/>
                            <a:ext cx="59456" cy="56377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97" name="Textfeld 4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157" y="100386"/>
                            <a:ext cx="185246" cy="4431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square" lIns="36000">
                            <a:noAutofit/>
                          </a:bodyPr>
                          <a:lstStyle/>
                          <a:p>
                            <a:pPr fontAlgn="base">
                              <a:spcAft>
                                <a:spcPts val="0"/>
                              </a:spcAft>
                            </a:pPr>
                            <a:r>
                              <a:rPr lang="en-US" sz="1600" kern="1200">
                                <a:solidFill>
                                  <a:srgbClr val="000000"/>
                                </a:solidFill>
                                <a:effectLst/>
                                <a:ea typeface="Times New Roman" panose="02020603050405020304" pitchFamily="18" charset="0"/>
                              </a:rPr>
                              <a:t>6</a:t>
                            </a:r>
                            <a:endParaRPr lang="de-DE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3" name="Gruppieren 242"/>
                        <p:cNvGrpSpPr/>
                        <p:nvPr/>
                      </p:nvGrpSpPr>
                      <p:grpSpPr>
                        <a:xfrm>
                          <a:off x="1321358" y="1446963"/>
                          <a:ext cx="205976" cy="194388"/>
                          <a:chOff x="0" y="0"/>
                          <a:chExt cx="205976" cy="194388"/>
                        </a:xfrm>
                      </p:grpSpPr>
                      <p:sp>
                        <p:nvSpPr>
                          <p:cNvPr id="295" name="Ellipse 294"/>
                          <p:cNvSpPr/>
                          <p:nvPr/>
                        </p:nvSpPr>
                        <p:spPr bwMode="auto">
                          <a:xfrm>
                            <a:off x="0" y="1983"/>
                            <a:ext cx="200025" cy="192405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endParaRPr lang="de-DE" sz="1600"/>
                          </a:p>
                        </p:txBody>
                      </p:sp>
                      <p:cxnSp>
                        <p:nvCxnSpPr>
                          <p:cNvPr id="293" name="Gerader Verbinder 292"/>
                          <p:cNvCxnSpPr/>
                          <p:nvPr/>
                        </p:nvCxnSpPr>
                        <p:spPr>
                          <a:xfrm flipH="1">
                            <a:off x="99176" y="0"/>
                            <a:ext cx="1905" cy="19050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4" name="Gerader Verbinder 293"/>
                          <p:cNvCxnSpPr/>
                          <p:nvPr/>
                        </p:nvCxnSpPr>
                        <p:spPr>
                          <a:xfrm flipV="1">
                            <a:off x="5951" y="99175"/>
                            <a:ext cx="200025" cy="254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44" name="Gruppieren 243"/>
                        <p:cNvGrpSpPr/>
                        <p:nvPr/>
                      </p:nvGrpSpPr>
                      <p:grpSpPr>
                        <a:xfrm>
                          <a:off x="0" y="0"/>
                          <a:ext cx="2718079" cy="2515479"/>
                          <a:chOff x="0" y="0"/>
                          <a:chExt cx="2718079" cy="2515479"/>
                        </a:xfrm>
                      </p:grpSpPr>
                      <p:sp>
                        <p:nvSpPr>
                          <p:cNvPr id="245" name="Textfeld 4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11604" y="783771"/>
                            <a:ext cx="306475" cy="4425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square" lIns="36000">
                            <a:noAutofit/>
                          </a:bodyPr>
                          <a:lstStyle/>
                          <a:p>
                            <a:pPr fontAlgn="base">
                              <a:spcAft>
                                <a:spcPts val="0"/>
                              </a:spcAft>
                            </a:pPr>
                            <a:r>
                              <a:rPr lang="en-US" sz="1600" kern="1200">
                                <a:solidFill>
                                  <a:srgbClr val="000000"/>
                                </a:solidFill>
                                <a:effectLst/>
                                <a:ea typeface="Times New Roman" panose="02020603050405020304" pitchFamily="18" charset="0"/>
                              </a:rPr>
                              <a:t>3</a:t>
                            </a:r>
                            <a:endParaRPr lang="de-DE" sz="16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46" name="Gruppieren 245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2618114" cy="2515479"/>
                            <a:chOff x="0" y="0"/>
                            <a:chExt cx="2618114" cy="2515479"/>
                          </a:xfrm>
                        </p:grpSpPr>
                        <p:sp>
                          <p:nvSpPr>
                            <p:cNvPr id="247" name="Textfeld 4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3166" y="778731"/>
                              <a:ext cx="331511" cy="27565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square" lIns="36000">
                              <a:noAutofit/>
                            </a:bodyPr>
                            <a:lstStyle/>
                            <a:p>
                              <a:pPr fontAlgn="base">
                                <a:spcAft>
                                  <a:spcPts val="0"/>
                                </a:spcAft>
                              </a:pPr>
                              <a:r>
                                <a:rPr lang="en-US" sz="1600" kern="1200">
                                  <a:solidFill>
                                    <a:srgbClr val="000000"/>
                                  </a:solidFill>
                                  <a:effectLst/>
                                  <a:ea typeface="Times New Roman" panose="02020603050405020304" pitchFamily="18" charset="0"/>
                                </a:rPr>
                                <a:t>3</a:t>
                              </a:r>
                              <a:endParaRPr lang="de-DE" sz="1600"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48" name="Gruppieren 247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2618114" cy="2515479"/>
                              <a:chOff x="0" y="0"/>
                              <a:chExt cx="2618114" cy="2515479"/>
                            </a:xfrm>
                          </p:grpSpPr>
                          <p:grpSp>
                            <p:nvGrpSpPr>
                              <p:cNvPr id="249" name="Gruppieren 248"/>
                              <p:cNvGrpSpPr/>
                              <p:nvPr/>
                            </p:nvGrpSpPr>
                            <p:grpSpPr>
                              <a:xfrm>
                                <a:off x="172994" y="673240"/>
                                <a:ext cx="2219695" cy="718185"/>
                                <a:chOff x="-148553" y="0"/>
                                <a:chExt cx="2219695" cy="718185"/>
                              </a:xfrm>
                            </p:grpSpPr>
                            <p:cxnSp>
                              <p:nvCxnSpPr>
                                <p:cNvPr id="291" name="Gewinkelte Verbindung 290"/>
                                <p:cNvCxnSpPr/>
                                <p:nvPr/>
                              </p:nvCxnSpPr>
                              <p:spPr>
                                <a:xfrm rot="5400000" flipH="1" flipV="1">
                                  <a:off x="-237100" y="98572"/>
                                  <a:ext cx="706076" cy="528982"/>
                                </a:xfrm>
                                <a:prstGeom prst="bentConnector3">
                                  <a:avLst>
                                    <a:gd name="adj1" fmla="val 98999"/>
                                  </a:avLst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92" name="Gewinkelte Verbindung 291"/>
                                <p:cNvCxnSpPr/>
                                <p:nvPr/>
                              </p:nvCxnSpPr>
                              <p:spPr>
                                <a:xfrm flipH="1" flipV="1">
                                  <a:off x="1818751" y="0"/>
                                  <a:ext cx="252391" cy="718185"/>
                                </a:xfrm>
                                <a:prstGeom prst="bentConnector3">
                                  <a:avLst>
                                    <a:gd name="adj1" fmla="val -3174"/>
                                  </a:avLst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250" name="Gruppieren 249"/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2618114" cy="2515479"/>
                                <a:chOff x="0" y="0"/>
                                <a:chExt cx="2618114" cy="2515479"/>
                              </a:xfrm>
                            </p:grpSpPr>
                            <p:cxnSp>
                              <p:nvCxnSpPr>
                                <p:cNvPr id="251" name="Gewinkelte Verbindung 250"/>
                                <p:cNvCxnSpPr/>
                                <p:nvPr/>
                              </p:nvCxnSpPr>
                              <p:spPr bwMode="auto">
                                <a:xfrm>
                                  <a:off x="266281" y="1708220"/>
                                  <a:ext cx="1056322" cy="712470"/>
                                </a:xfrm>
                                <a:prstGeom prst="bentConnector3">
                                  <a:avLst>
                                    <a:gd name="adj1" fmla="val 223"/>
                                  </a:avLst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252" name="Gewinkelte Verbindung 251"/>
                                <p:cNvCxnSpPr/>
                                <p:nvPr/>
                              </p:nvCxnSpPr>
                              <p:spPr bwMode="auto">
                                <a:xfrm flipH="1">
                                  <a:off x="1532373" y="1708220"/>
                                  <a:ext cx="1085741" cy="712809"/>
                                </a:xfrm>
                                <a:prstGeom prst="bentConnector3">
                                  <a:avLst>
                                    <a:gd name="adj1" fmla="val -2532"/>
                                  </a:avLst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253" name="Gruppieren 252"/>
                                <p:cNvGrpSpPr/>
                                <p:nvPr/>
                              </p:nvGrpSpPr>
                              <p:grpSpPr>
                                <a:xfrm>
                                  <a:off x="1276140" y="1708220"/>
                                  <a:ext cx="799515" cy="447447"/>
                                  <a:chOff x="1082698" y="8436"/>
                                  <a:chExt cx="799515" cy="447447"/>
                                </a:xfrm>
                              </p:grpSpPr>
                              <p:cxnSp>
                                <p:nvCxnSpPr>
                                  <p:cNvPr id="289" name="Gewinkelte Verbindung 288"/>
                                  <p:cNvCxnSpPr>
                                    <a:endCxn id="290" idx="3"/>
                                  </p:cNvCxnSpPr>
                                  <p:nvPr/>
                                </p:nvCxnSpPr>
                                <p:spPr bwMode="auto">
                                  <a:xfrm rot="10800000" flipV="1">
                                    <a:off x="1384611" y="8436"/>
                                    <a:ext cx="497602" cy="289696"/>
                                  </a:xfrm>
                                  <a:prstGeom prst="bentConnector3">
                                    <a:avLst>
                                      <a:gd name="adj1" fmla="val -2993"/>
                                    </a:avLst>
                                  </a:prstGeom>
                                  <a:ln w="127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290" name="Rechteck 289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1082698" y="140893"/>
                                    <a:ext cx="301948" cy="31499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n w="1270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 fontAlgn="base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en-US" sz="1600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a:t>h</a:t>
                                    </a:r>
                                    <a:endParaRPr lang="de-DE" sz="16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254" name="Gruppieren 253"/>
                                <p:cNvGrpSpPr/>
                                <p:nvPr/>
                              </p:nvGrpSpPr>
                              <p:grpSpPr>
                                <a:xfrm>
                                  <a:off x="0" y="0"/>
                                  <a:ext cx="2216227" cy="1703934"/>
                                  <a:chOff x="0" y="0"/>
                                  <a:chExt cx="2216227" cy="1703934"/>
                                </a:xfrm>
                              </p:grpSpPr>
                              <p:sp>
                                <p:nvSpPr>
                                  <p:cNvPr id="260" name="Rechteck 259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701227" y="527322"/>
                                    <a:ext cx="1440673" cy="30861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n w="127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wrap="square" anchor="ctr"/>
                                  <a:lstStyle/>
                                  <a:p>
                                    <a:pPr algn="ctr" fontAlgn="base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de-DE" sz="160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ea typeface="Times New Roman" panose="02020603050405020304" pitchFamily="18" charset="0"/>
                                      </a:rPr>
                                      <a:t>Round key function</a:t>
                                    </a:r>
                                    <a:endParaRPr lang="de-DE" sz="1600"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59" name="Gruppieren 258"/>
                                  <p:cNvGrpSpPr/>
                                  <p:nvPr/>
                                </p:nvGrpSpPr>
                                <p:grpSpPr>
                                  <a:xfrm>
                                    <a:off x="0" y="1071474"/>
                                    <a:ext cx="1525270" cy="632460"/>
                                    <a:chOff x="0" y="0"/>
                                    <a:chExt cx="1525869" cy="633095"/>
                                  </a:xfrm>
                                </p:grpSpPr>
                                <p:grpSp>
                                  <p:nvGrpSpPr>
                                    <p:cNvPr id="276" name="Gruppieren 27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0"/>
                                      <a:ext cx="1118870" cy="633095"/>
                                      <a:chOff x="0" y="0"/>
                                      <a:chExt cx="1118870" cy="633095"/>
                                    </a:xfrm>
                                  </p:grpSpPr>
                                  <p:grpSp>
                                    <p:nvGrpSpPr>
                                      <p:cNvPr id="282" name="Gruppieren 28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0"/>
                                        <a:ext cx="1118870" cy="633095"/>
                                        <a:chOff x="0" y="0"/>
                                        <a:chExt cx="1119188" cy="633095"/>
                                      </a:xfrm>
                                    </p:grpSpPr>
                                    <p:sp>
                                      <p:nvSpPr>
                                        <p:cNvPr id="286" name="Abgerundetes Rechteck 28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66750" y="0"/>
                                          <a:ext cx="330200" cy="224733"/>
                                        </a:xfrm>
                                        <a:prstGeom prst="roundRect">
                                          <a:avLst/>
                                        </a:prstGeom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0" tIns="0" rIns="0" bIns="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 algn="ctr"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de-DE" sz="16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a:t>g</a:t>
                                          </a:r>
                                          <a:endParaRPr lang="de-DE" sz="1600">
                                            <a:effectLst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87" name="Rechteck 286"/>
                                        <p:cNvSpPr/>
                                        <p:nvPr/>
                                      </p:nvSpPr>
                                      <p:spPr bwMode="auto">
                                        <a:xfrm>
                                          <a:off x="0" y="323850"/>
                                          <a:ext cx="1119188" cy="309245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C000"/>
                                        </a:solidFill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wrap="square" anchor="ctr"/>
                                        <a:lstStyle/>
                                        <a:p>
                                          <a:pPr algn="ctr" fontAlgn="base">
                                            <a:spcAft>
                                              <a:spcPts val="0"/>
                                            </a:spcAft>
                                          </a:pPr>
                                          <a:r>
                                            <a:rPr lang="de-DE" sz="160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ea typeface="Times New Roman" panose="02020603050405020304" pitchFamily="18" charset="0"/>
                                            </a:rPr>
                                            <a:t>NLFSR(40 </a:t>
                                          </a:r>
                                          <a:r>
                                            <a:rPr lang="de-DE" sz="1600" dirty="0" err="1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ea typeface="Times New Roman" panose="02020603050405020304" pitchFamily="18" charset="0"/>
                                            </a:rPr>
                                            <a:t>bits</a:t>
                                          </a:r>
                                          <a:r>
                                            <a:rPr lang="de-DE" sz="160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ea typeface="Times New Roman" panose="02020603050405020304" pitchFamily="18" charset="0"/>
                                            </a:rPr>
                                            <a:t>)</a:t>
                                          </a:r>
                                          <a:endParaRPr lang="de-DE" sz="1600" dirty="0">
                                            <a:effectLst/>
                                            <a:latin typeface="Times New Roman" panose="02020603050405020304" pitchFamily="18" charset="0"/>
                                            <a:ea typeface="Times New Roman" panose="02020603050405020304" pitchFamily="18" charset="0"/>
                                          </a:endParaRP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288" name="Gewinkelte Verbindung 287"/>
                                        <p:cNvCxnSpPr>
                                          <a:stCxn id="285" idx="1"/>
                                        </p:cNvCxnSpPr>
                                        <p:nvPr/>
                                      </p:nvCxnSpPr>
                                      <p:spPr>
                                        <a:xfrm rot="10800000" flipH="1">
                                          <a:off x="464151" y="105564"/>
                                          <a:ext cx="212124" cy="213677"/>
                                        </a:xfrm>
                                        <a:prstGeom prst="bentConnector4">
                                          <a:avLst>
                                            <a:gd name="adj1" fmla="val 1399"/>
                                            <a:gd name="adj2" fmla="val 104108"/>
                                          </a:avLst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grpSp>
                                    <p:nvGrpSpPr>
                                      <p:cNvPr id="283" name="Gruppieren 28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21419" y="87465"/>
                                        <a:ext cx="326003" cy="463549"/>
                                        <a:chOff x="7953" y="75538"/>
                                        <a:chExt cx="243016" cy="463549"/>
                                      </a:xfrm>
                                    </p:grpSpPr>
                                    <p:cxnSp>
                                      <p:nvCxnSpPr>
                                        <p:cNvPr id="284" name="Gerade Verbindung 36"/>
                                        <p:cNvCxnSpPr/>
                                        <p:nvPr/>
                                      </p:nvCxnSpPr>
                                      <p:spPr bwMode="auto">
                                        <a:xfrm flipH="1">
                                          <a:off x="7953" y="190114"/>
                                          <a:ext cx="59456" cy="56377"/>
                                        </a:xfrm>
                                        <a:prstGeom prst="line">
                                          <a:avLst/>
                                        </a:prstGeom>
                                        <a:ln>
                                          <a:solidFill>
                                            <a:schemeClr val="tx1"/>
                                          </a:solidFill>
                                          <a:tailEnd type="non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sp>
                                      <p:nvSpPr>
                                        <p:cNvPr id="285" name="Textfeld 43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9709" y="75538"/>
                                          <a:ext cx="211260" cy="46354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>
                                          <a:noFill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  <a:ext uri="{91240B29-F687-4F45-9708-019B960494DF}">
                                            <a14:hiddenLine xmlns:a14="http://schemas.microsoft.com/office/drawing/2010/main"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14:hiddenLine>
                                          </a:ext>
                                        </a:extLst>
                                      </p:spPr>
                                      <p:txBody>
                                        <a:bodyPr wrap="square" lIns="36000">
                                          <a:noAutofit/>
                                        </a:bodyPr>
                                        <a:lstStyle/>
                                        <a:p>
                                          <a:pPr fontAlgn="base">
                                            <a:spcAft>
                                              <a:spcPts val="0"/>
                                            </a:spcAft>
                                          </a:pPr>
                                          <a:r>
                                            <a:rPr lang="en-US" sz="1600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ea typeface="Times New Roman" panose="02020603050405020304" pitchFamily="18" charset="0"/>
                                            </a:rPr>
                                            <a:t>29</a:t>
                                          </a:r>
                                          <a:endParaRPr lang="de-DE" sz="1600">
                                            <a:effectLst/>
                                            <a:latin typeface="Times New Roman" panose="02020603050405020304" pitchFamily="18" charset="0"/>
                                            <a:ea typeface="Times New Roman" panose="02020603050405020304" pitchFamily="18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</p:grpSp>
                                <p:grpSp>
                                  <p:nvGrpSpPr>
                                    <p:cNvPr id="277" name="Gruppieren 27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319893" y="0"/>
                                      <a:ext cx="205976" cy="194388"/>
                                      <a:chOff x="0" y="0"/>
                                      <a:chExt cx="205976" cy="194388"/>
                                    </a:xfrm>
                                  </p:grpSpPr>
                                  <p:sp>
                                    <p:nvSpPr>
                                      <p:cNvPr id="281" name="Ellipse 280"/>
                                      <p:cNvSpPr/>
                                      <p:nvPr/>
                                    </p:nvSpPr>
                                    <p:spPr bwMode="auto">
                                      <a:xfrm>
                                        <a:off x="0" y="1983"/>
                                        <a:ext cx="200025" cy="192405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n w="127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endParaRPr lang="de-DE" sz="1600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279" name="Gerader Verbinder 278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99176" y="0"/>
                                        <a:ext cx="1905" cy="190500"/>
                                      </a:xfrm>
                                      <a:prstGeom prst="line">
                                        <a:avLst/>
                                      </a:prstGeom>
                                      <a:ln w="12700">
                                        <a:solidFill>
                                          <a:schemeClr val="tx1"/>
                                        </a:solidFill>
                                        <a:tailEnd type="non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80" name="Gerader Verbinder 279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5951" y="99175"/>
                                        <a:ext cx="200025" cy="2540"/>
                                      </a:xfrm>
                                      <a:prstGeom prst="line">
                                        <a:avLst/>
                                      </a:prstGeom>
                                      <a:ln w="12700">
                                        <a:solidFill>
                                          <a:schemeClr val="tx1"/>
                                        </a:solidFill>
                                        <a:tailEnd type="non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cxnSp>
                                  <p:nvCxnSpPr>
                                    <p:cNvPr id="278" name="Gerade Verbindung mit Pfeil 27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96043" y="97971"/>
                                      <a:ext cx="323226" cy="2721"/>
                                    </a:xfrm>
                                    <a:prstGeom prst="straightConnector1">
                                      <a:avLst/>
                                    </a:prstGeom>
                                    <a:ln w="127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261" name="Gruppieren 260"/>
                                  <p:cNvGrpSpPr/>
                                  <p:nvPr/>
                                </p:nvGrpSpPr>
                                <p:grpSpPr>
                                  <a:xfrm>
                                    <a:off x="673177" y="0"/>
                                    <a:ext cx="1543050" cy="777613"/>
                                    <a:chOff x="0" y="0"/>
                                    <a:chExt cx="1543050" cy="777860"/>
                                  </a:xfrm>
                                </p:grpSpPr>
                                <p:grpSp>
                                  <p:nvGrpSpPr>
                                    <p:cNvPr id="262" name="Gruppieren 26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0"/>
                                      <a:ext cx="1543050" cy="269240"/>
                                      <a:chOff x="0" y="0"/>
                                      <a:chExt cx="1609726" cy="269416"/>
                                    </a:xfrm>
                                  </p:grpSpPr>
                                  <mc:AlternateContent xmlns:mc="http://schemas.openxmlformats.org/markup-compatibility/2006" xmlns:a14="http://schemas.microsoft.com/office/drawing/2010/main">
                                    <mc:Choice Requires="a14">
                                      <p:sp>
                                        <p:nvSpPr>
                                          <p:cNvPr id="272" name="Textfeld 54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0" y="0"/>
                                            <a:ext cx="397463" cy="269416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DA9896"/>
                                          </a:solidFill>
                                          <a:ln w="12700"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effectLst/>
                                        </p:spPr>
                                        <p:style>
                                          <a:lnRef idx="0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dk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0" numCol="1" spcCol="0" rtlCol="0" fromWordArt="0" anchor="t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07000"/>
                                              </a:lnSpc>
                                              <a:spcAft>
                                                <a:spcPts val="800"/>
                                              </a:spcAft>
                                            </a:pPr>
                                            <a14:m>
                                              <m:oMathPara xmlns:m="http://schemas.openxmlformats.org/officeDocument/2006/math">
                                                <m:oMathParaPr>
                                                  <m:jc m:val="centerGroup"/>
                                                </m:oMathParaPr>
                                                <m:oMath xmlns:m="http://schemas.openxmlformats.org/officeDocument/2006/math">
                                                  <m:sSubSup>
                                                    <m:sSubSupPr>
                                                      <m:ctrlPr>
                                                        <a:rPr lang="de-DE" sz="1600" i="1">
                                                          <a:effectLst/>
                                                          <a:latin typeface="Cambria Math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16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sz="16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 </m:t>
                                                      </m:r>
                                                    </m:sup>
                                                  </m:sSubSup>
                                                </m:oMath>
                                              </m:oMathPara>
                                            </a14:m>
                                            <a:endParaRPr lang="de-DE" sz="1600">
                                              <a:effectLst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endParaRPr>
                                          </a:p>
                                          <a:p>
                                            <a:pPr>
                                              <a:lnSpc>
                                                <a:spcPct val="107000"/>
                                              </a:lnSpc>
                                              <a:spcAft>
                                                <a:spcPts val="800"/>
                                              </a:spcAft>
                                            </a:pPr>
                                            <a:r>
                                              <a:rPr lang="de-DE" sz="1600" baseline="-25000">
                                                <a:effectLst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a:t> </a:t>
                                            </a:r>
                                            <a:endParaRPr lang="de-DE" sz="1600">
                                              <a:effectLst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endParaRPr>
                                          </a:p>
                                        </p:txBody>
                                      </p:sp>
                                    </mc:Choice>
                                    <mc:Fallback xmlns="">
                                      <p:sp>
                                        <p:nvSpPr>
                                          <p:cNvPr id="272" name="Textfeld 54"/>
                                          <p:cNvSpPr txBox="1">
                                            <a:spLocks noRot="1" noChangeAspect="1" noMove="1" noResize="1" noEditPoints="1" noAdjustHandles="1" noChangeArrowheads="1" noChangeShapeType="1" noTextEdit="1"/>
                                          </p:cNvSpPr>
                                          <p:nvPr/>
                                        </p:nvSpPr>
                                        <p:spPr>
                                          <a:xfrm>
                                            <a:off x="0" y="0"/>
                                            <a:ext cx="397463" cy="269416"/>
                                          </a:xfrm>
                                          <a:prstGeom prst="rect">
                                            <a:avLst/>
                                          </a:prstGeom>
                                          <a:blipFill rotWithShape="0">
                                            <a:blip r:embed="rId7"/>
                                            <a:stretch>
                                              <a:fillRect/>
                                            </a:stretch>
                                          </a:blipFill>
                                          <a:ln w="12700"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effectLst/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r>
                                              <a:rPr lang="en-GB">
                                                <a:noFill/>
                                              </a:rPr>
                                              <a:t> </a:t>
                                            </a:r>
                                          </a:p>
                                        </p:txBody>
                                      </p:sp>
                                    </mc:Fallback>
                                  </mc:AlternateContent>
                                  <mc:AlternateContent xmlns:mc="http://schemas.openxmlformats.org/markup-compatibility/2006" xmlns:a14="http://schemas.microsoft.com/office/drawing/2010/main">
                                    <mc:Choice Requires="a14">
                                      <p:sp>
                                        <p:nvSpPr>
                                          <p:cNvPr id="273" name="Textfeld 55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377590" y="0"/>
                                            <a:ext cx="361904" cy="269416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DA9896"/>
                                          </a:solidFill>
                                          <a:ln w="12700"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effectLst/>
                                        </p:spPr>
                                        <p:style>
                                          <a:lnRef idx="0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dk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0" numCol="1" spcCol="0" rtlCol="0" fromWordArt="0" anchor="t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07000"/>
                                              </a:lnSpc>
                                              <a:spcAft>
                                                <a:spcPts val="800"/>
                                              </a:spcAft>
                                            </a:pPr>
                                            <a14:m>
                                              <m:oMathPara xmlns:m="http://schemas.openxmlformats.org/officeDocument/2006/math">
                                                <m:oMathParaPr>
                                                  <m:jc m:val="centerGroup"/>
                                                </m:oMathParaPr>
                                                <m:oMath xmlns:m="http://schemas.openxmlformats.org/officeDocument/2006/math">
                                                  <m:sSubSup>
                                                    <m:sSubSupPr>
                                                      <m:ctrlPr>
                                                        <a:rPr lang="de-DE" sz="1600" i="1">
                                                          <a:effectLst/>
                                                          <a:latin typeface="Cambria Math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16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sz="16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 </m:t>
                                                      </m:r>
                                                    </m:sup>
                                                  </m:sSubSup>
                                                </m:oMath>
                                              </m:oMathPara>
                                            </a14:m>
                                            <a:endParaRPr lang="de-DE" sz="1600" dirty="0">
                                              <a:effectLst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endParaRPr>
                                          </a:p>
                                          <a:p>
                                            <a:pPr>
                                              <a:lnSpc>
                                                <a:spcPct val="107000"/>
                                              </a:lnSpc>
                                              <a:spcAft>
                                                <a:spcPts val="800"/>
                                              </a:spcAft>
                                            </a:pPr>
                                            <a:r>
                                              <a:rPr lang="de-DE" sz="1600" baseline="-25000" dirty="0">
                                                <a:effectLst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a:t> </a:t>
                                            </a:r>
                                            <a:endParaRPr lang="de-DE" sz="1600" dirty="0">
                                              <a:effectLst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endParaRPr>
                                          </a:p>
                                        </p:txBody>
                                      </p:sp>
                                    </mc:Choice>
                                    <mc:Fallback xmlns="">
                                      <p:sp>
                                        <p:nvSpPr>
                                          <p:cNvPr id="273" name="Textfeld 55"/>
                                          <p:cNvSpPr txBox="1">
                                            <a:spLocks noRot="1" noChangeAspect="1" noMove="1" noResize="1" noEditPoints="1" noAdjustHandles="1" noChangeArrowheads="1" noChangeShapeType="1" noTextEdit="1"/>
                                          </p:cNvSpPr>
                                          <p:nvPr/>
                                        </p:nvSpPr>
                                        <p:spPr>
                                          <a:xfrm>
                                            <a:off x="377590" y="0"/>
                                            <a:ext cx="361904" cy="269416"/>
                                          </a:xfrm>
                                          <a:prstGeom prst="rect">
                                            <a:avLst/>
                                          </a:prstGeom>
                                          <a:blipFill rotWithShape="0">
                                            <a:blip r:embed="rId8"/>
                                            <a:stretch>
                                              <a:fillRect/>
                                            </a:stretch>
                                          </a:blipFill>
                                          <a:ln w="12700"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effectLst/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r>
                                              <a:rPr lang="en-GB">
                                                <a:noFill/>
                                              </a:rPr>
                                              <a:t> </a:t>
                                            </a:r>
                                          </a:p>
                                        </p:txBody>
                                      </p:sp>
                                    </mc:Fallback>
                                  </mc:AlternateContent>
                                  <mc:AlternateContent xmlns:mc="http://schemas.openxmlformats.org/markup-compatibility/2006" xmlns:a14="http://schemas.microsoft.com/office/drawing/2010/main">
                                    <mc:Choice Requires="a14">
                                      <p:sp>
                                        <p:nvSpPr>
                                          <p:cNvPr id="274" name="Textfeld 56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1171576" y="0"/>
                                            <a:ext cx="438150" cy="269416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DA9896"/>
                                          </a:solidFill>
                                          <a:ln w="12700"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effectLst/>
                                        </p:spPr>
                                        <p:style>
                                          <a:lnRef idx="0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dk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0" numCol="1" spcCol="0" rtlCol="0" fromWordArt="0" anchor="t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07000"/>
                                              </a:lnSpc>
                                              <a:spcAft>
                                                <a:spcPts val="800"/>
                                              </a:spcAft>
                                            </a:pPr>
                                            <a14:m>
                                              <m:oMathPara xmlns:m="http://schemas.openxmlformats.org/officeDocument/2006/math">
                                                <m:oMathParaPr>
                                                  <m:jc m:val="centerGroup"/>
                                                </m:oMathParaPr>
                                                <m:oMath xmlns:m="http://schemas.openxmlformats.org/officeDocument/2006/math">
                                                  <m:sSubSup>
                                                    <m:sSubSupPr>
                                                      <m:ctrlPr>
                                                        <a:rPr lang="de-DE" sz="1600" i="1">
                                                          <a:effectLst/>
                                                          <a:latin typeface="Cambria Math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16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79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sz="16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 </m:t>
                                                      </m:r>
                                                    </m:sup>
                                                  </m:sSubSup>
                                                </m:oMath>
                                              </m:oMathPara>
                                            </a14:m>
                                            <a:endParaRPr lang="de-DE" sz="1600">
                                              <a:effectLst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endParaRPr>
                                          </a:p>
                                          <a:p>
                                            <a:pPr>
                                              <a:lnSpc>
                                                <a:spcPct val="107000"/>
                                              </a:lnSpc>
                                              <a:spcAft>
                                                <a:spcPts val="0"/>
                                              </a:spcAft>
                                            </a:pPr>
                                            <a:r>
                                              <a:rPr lang="de-DE" sz="1600" baseline="-25000">
                                                <a:effectLst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a:t> </a:t>
                                            </a:r>
                                            <a:endParaRPr lang="de-DE" sz="1600">
                                              <a:effectLst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endParaRPr>
                                          </a:p>
                                        </p:txBody>
                                      </p:sp>
                                    </mc:Choice>
                                    <mc:Fallback xmlns="">
                                      <p:sp>
                                        <p:nvSpPr>
                                          <p:cNvPr id="274" name="Textfeld 56"/>
                                          <p:cNvSpPr txBox="1">
                                            <a:spLocks noRot="1" noChangeAspect="1" noMove="1" noResize="1" noEditPoints="1" noAdjustHandles="1" noChangeArrowheads="1" noChangeShapeType="1" noTextEdit="1"/>
                                          </p:cNvSpPr>
                                          <p:nvPr/>
                                        </p:nvSpPr>
                                        <p:spPr>
                                          <a:xfrm>
                                            <a:off x="1171576" y="0"/>
                                            <a:ext cx="438150" cy="269416"/>
                                          </a:xfrm>
                                          <a:prstGeom prst="rect">
                                            <a:avLst/>
                                          </a:prstGeom>
                                          <a:blipFill rotWithShape="0">
                                            <a:blip r:embed="rId9"/>
                                            <a:stretch>
                                              <a:fillRect/>
                                            </a:stretch>
                                          </a:blipFill>
                                          <a:ln w="12700"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effectLst/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r>
                                              <a:rPr lang="en-GB">
                                                <a:noFill/>
                                              </a:rPr>
                                              <a:t> </a:t>
                                            </a:r>
                                          </a:p>
                                        </p:txBody>
                                      </p:sp>
                                    </mc:Fallback>
                                  </mc:AlternateContent>
                                  <p:sp>
                                    <p:nvSpPr>
                                      <p:cNvPr id="275" name="Textfeld 57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739493" y="0"/>
                                        <a:ext cx="448680" cy="269416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DA9896"/>
                                      </a:solidFill>
                                      <a:ln w="12700">
                                        <a:solidFill>
                                          <a:prstClr val="black"/>
                                        </a:solidFill>
                                      </a:ln>
                                      <a:effectLst/>
                                    </p:spPr>
                                    <p:style>
                                      <a:lnRef idx="0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dk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 algn="ctr">
                                          <a:lnSpc>
                                            <a:spcPct val="107000"/>
                                          </a:lnSpc>
                                          <a:spcAft>
                                            <a:spcPts val="0"/>
                                          </a:spcAft>
                                        </a:pPr>
                                        <a:r>
                                          <a:rPr lang="de-DE" sz="1600">
                                            <a:effectLst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a:t>…</a:t>
                                        </a:r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263" name="Gruppieren 26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0975" y="228584"/>
                                      <a:ext cx="1171575" cy="549276"/>
                                      <a:chOff x="95250" y="-47641"/>
                                      <a:chExt cx="1171575" cy="549276"/>
                                    </a:xfrm>
                                  </p:grpSpPr>
                                  <p:cxnSp>
                                    <p:nvCxnSpPr>
                                      <p:cNvPr id="264" name="Gerade Verbindung mit Pfeil 26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266825" y="0"/>
                                        <a:ext cx="0" cy="253343"/>
                                      </a:xfrm>
                                      <a:prstGeom prst="straightConnector1">
                                        <a:avLst/>
                                      </a:prstGeom>
                                      <a:ln w="12700">
                                        <a:solidFill>
                                          <a:schemeClr val="tx1"/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grpSp>
                                    <p:nvGrpSpPr>
                                      <p:cNvPr id="265" name="Gruppieren 26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95250" y="-47641"/>
                                        <a:ext cx="919926" cy="549276"/>
                                        <a:chOff x="0" y="-47641"/>
                                        <a:chExt cx="919926" cy="549276"/>
                                      </a:xfrm>
                                    </p:grpSpPr>
                                    <p:cxnSp>
                                      <p:nvCxnSpPr>
                                        <p:cNvPr id="266" name="Gerade Verbindung mit Pfeil 265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904875" y="0"/>
                                          <a:ext cx="0" cy="253343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grpSp>
                                      <p:nvGrpSpPr>
                                        <p:cNvPr id="267" name="Gruppieren 26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-47641"/>
                                          <a:ext cx="919926" cy="549276"/>
                                          <a:chOff x="0" y="-47641"/>
                                          <a:chExt cx="919926" cy="549276"/>
                                        </a:xfrm>
                                      </p:grpSpPr>
                                      <p:cxnSp>
                                        <p:nvCxnSpPr>
                                          <p:cNvPr id="268" name="Gerade Verbindung mit Pfeil 267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0" y="0"/>
                                            <a:ext cx="0" cy="253343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269" name="Gerade Verbindung mit Pfeil 268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342900" y="0"/>
                                            <a:ext cx="0" cy="253343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270" name="Gerade Verbindung mit Pfeil 269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619125" y="0"/>
                                            <a:ext cx="0" cy="253343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sp>
                                        <p:nvSpPr>
                                          <p:cNvPr id="271" name="Textfeld 64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625286" y="-47641"/>
                                            <a:ext cx="294640" cy="549276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6350">
                                            <a:noFill/>
                                          </a:ln>
                                          <a:effectLst/>
                                        </p:spPr>
                                        <p:style>
                                          <a:lnRef idx="0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dk1"/>
                                          </a:fontRef>
                                        </p:style>
                                        <p:txBody>
                                          <a:bodyPr rot="0" spcFirstLastPara="0" vert="horz" wrap="none" lIns="91440" tIns="45720" rIns="91440" bIns="45720" numCol="1" spcCol="0" rtlCol="0" fromWordArt="0" anchor="t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07000"/>
                                              </a:lnSpc>
                                              <a:spcAft>
                                                <a:spcPts val="800"/>
                                              </a:spcAft>
                                            </a:pPr>
                                            <a:r>
                                              <a:rPr lang="de-DE" sz="1600">
                                                <a:effectLst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a:t>…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</p:grpSp>
                                </p:grpSp>
                              </p:grpSp>
                            </p:grpSp>
                            <p:grpSp>
                              <p:nvGrpSpPr>
                                <p:cNvPr id="255" name="Gruppieren 254"/>
                                <p:cNvGrpSpPr/>
                                <p:nvPr/>
                              </p:nvGrpSpPr>
                              <p:grpSpPr>
                                <a:xfrm>
                                  <a:off x="1331406" y="2321169"/>
                                  <a:ext cx="205740" cy="194310"/>
                                  <a:chOff x="0" y="0"/>
                                  <a:chExt cx="205976" cy="194388"/>
                                </a:xfrm>
                              </p:grpSpPr>
                              <p:sp>
                                <p:nvSpPr>
                                  <p:cNvPr id="258" name="Ellipse 257"/>
                                  <p:cNvSpPr/>
                                  <p:nvPr/>
                                </p:nvSpPr>
                                <p:spPr bwMode="auto">
                                  <a:xfrm>
                                    <a:off x="0" y="1983"/>
                                    <a:ext cx="200025" cy="19240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n w="127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endParaRPr lang="de-DE" sz="1600"/>
                                  </a:p>
                                </p:txBody>
                              </p:sp>
                              <p:cxnSp>
                                <p:nvCxnSpPr>
                                  <p:cNvPr id="256" name="Gerader Verbinder 255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99176" y="0"/>
                                    <a:ext cx="1905" cy="190500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tx1"/>
                                    </a:solidFill>
                                    <a:tailEnd type="non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57" name="Gerader Verbinder 256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5951" y="99175"/>
                                    <a:ext cx="200025" cy="2540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tx1"/>
                                    </a:solidFill>
                                    <a:tailEnd type="non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  <p:sp>
                  <p:nvSpPr>
                    <p:cNvPr id="222" name="Ellipse 221"/>
                    <p:cNvSpPr/>
                    <p:nvPr/>
                  </p:nvSpPr>
                  <p:spPr bwMode="auto">
                    <a:xfrm>
                      <a:off x="366712" y="1076325"/>
                      <a:ext cx="199927" cy="19221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54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endParaRPr lang="de-DE" sz="1600"/>
                    </a:p>
                  </p:txBody>
                </p:sp>
                <p:sp>
                  <p:nvSpPr>
                    <p:cNvPr id="223" name="Ellipse 222"/>
                    <p:cNvSpPr/>
                    <p:nvPr/>
                  </p:nvSpPr>
                  <p:spPr bwMode="auto">
                    <a:xfrm>
                      <a:off x="3062287" y="1114425"/>
                      <a:ext cx="199390" cy="19177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54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endParaRPr lang="de-DE" sz="1600"/>
                    </a:p>
                  </p:txBody>
                </p:sp>
              </p:grpSp>
            </p:grpSp>
          </p:grpSp>
          <p:cxnSp>
            <p:nvCxnSpPr>
              <p:cNvPr id="213" name="Gewinkelte Verbindung 212"/>
              <p:cNvCxnSpPr/>
              <p:nvPr/>
            </p:nvCxnSpPr>
            <p:spPr>
              <a:xfrm flipH="1" flipV="1">
                <a:off x="346710" y="1169670"/>
                <a:ext cx="1089660" cy="1505285"/>
              </a:xfrm>
              <a:prstGeom prst="bentConnector3">
                <a:avLst>
                  <a:gd name="adj1" fmla="val 144406"/>
                </a:avLst>
              </a:prstGeom>
              <a:ln w="12700">
                <a:solidFill>
                  <a:schemeClr val="tx1">
                    <a:alpha val="54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Gewinkelte Verbindung 213"/>
              <p:cNvCxnSpPr/>
              <p:nvPr/>
            </p:nvCxnSpPr>
            <p:spPr>
              <a:xfrm flipV="1">
                <a:off x="1440180" y="1211580"/>
                <a:ext cx="1821327" cy="1463767"/>
              </a:xfrm>
              <a:prstGeom prst="bentConnector3">
                <a:avLst>
                  <a:gd name="adj1" fmla="val 108978"/>
                </a:avLst>
              </a:prstGeom>
              <a:ln w="12700">
                <a:solidFill>
                  <a:schemeClr val="tx1">
                    <a:alpha val="54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Sprout</a:t>
            </a:r>
            <a:endParaRPr lang="en-US" dirty="0"/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2522220" y="2468880"/>
            <a:ext cx="929640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 flipV="1">
            <a:off x="2522220" y="2971799"/>
            <a:ext cx="92964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1" name="Textfeld 40"/>
          <p:cNvSpPr txBox="1">
            <a:spLocks noChangeArrowheads="1"/>
          </p:cNvSpPr>
          <p:nvPr/>
        </p:nvSpPr>
        <p:spPr bwMode="auto">
          <a:xfrm>
            <a:off x="1236663" y="5362575"/>
            <a:ext cx="2070006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2" name="Textfeld 41"/>
          <p:cNvSpPr txBox="1">
            <a:spLocks noChangeArrowheads="1"/>
          </p:cNvSpPr>
          <p:nvPr/>
        </p:nvSpPr>
        <p:spPr bwMode="auto">
          <a:xfrm>
            <a:off x="6819900" y="5373688"/>
            <a:ext cx="2070008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Rectangle 161"/>
          <p:cNvSpPr>
            <a:spLocks noChangeArrowheads="1"/>
          </p:cNvSpPr>
          <p:nvPr/>
        </p:nvSpPr>
        <p:spPr bwMode="auto">
          <a:xfrm>
            <a:off x="1762125" y="304800"/>
            <a:ext cx="15035616" cy="72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4" name="Rectangle 183"/>
          <p:cNvSpPr>
            <a:spLocks noChangeArrowheads="1"/>
          </p:cNvSpPr>
          <p:nvPr/>
        </p:nvSpPr>
        <p:spPr bwMode="auto">
          <a:xfrm>
            <a:off x="1762125" y="761999"/>
            <a:ext cx="150356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5" name="Gruppieren 14"/>
          <p:cNvGrpSpPr/>
          <p:nvPr/>
        </p:nvGrpSpPr>
        <p:grpSpPr>
          <a:xfrm>
            <a:off x="5720281" y="2269850"/>
            <a:ext cx="2769373" cy="1534468"/>
            <a:chOff x="5720281" y="2269850"/>
            <a:chExt cx="2769373" cy="1534468"/>
          </a:xfrm>
        </p:grpSpPr>
        <p:sp>
          <p:nvSpPr>
            <p:cNvPr id="2" name="Textfeld 1"/>
            <p:cNvSpPr txBox="1"/>
            <p:nvPr/>
          </p:nvSpPr>
          <p:spPr>
            <a:xfrm>
              <a:off x="6895057" y="2269850"/>
              <a:ext cx="15945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 err="1" smtClean="0">
                  <a:solidFill>
                    <a:srgbClr val="FF0000"/>
                  </a:solidFill>
                </a:rPr>
                <a:t>Attacks</a:t>
              </a:r>
              <a:endParaRPr lang="de-DE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Gerade Verbindung mit Pfeil 3"/>
            <p:cNvCxnSpPr>
              <a:stCxn id="2" idx="1"/>
            </p:cNvCxnSpPr>
            <p:nvPr/>
          </p:nvCxnSpPr>
          <p:spPr>
            <a:xfrm flipH="1">
              <a:off x="5720281" y="2562238"/>
              <a:ext cx="1174776" cy="0"/>
            </a:xfrm>
            <a:prstGeom prst="straightConnector1">
              <a:avLst/>
            </a:prstGeom>
            <a:ln w="53975" cmpd="sng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2" idx="1"/>
              <a:endCxn id="299" idx="0"/>
            </p:cNvCxnSpPr>
            <p:nvPr/>
          </p:nvCxnSpPr>
          <p:spPr>
            <a:xfrm flipH="1">
              <a:off x="6021577" y="2562238"/>
              <a:ext cx="873480" cy="1242080"/>
            </a:xfrm>
            <a:prstGeom prst="straightConnector1">
              <a:avLst/>
            </a:prstGeom>
            <a:ln w="53975" cmpd="sng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436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>
          <a:xfrm>
            <a:off x="2082800" y="2247900"/>
            <a:ext cx="5803900" cy="4216400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Sprout</a:t>
            </a:r>
            <a:r>
              <a:rPr lang="de-DE" dirty="0" smtClean="0"/>
              <a:t>: Round Key </a:t>
            </a:r>
            <a:r>
              <a:rPr lang="de-DE" dirty="0" err="1" smtClean="0"/>
              <a:t>Function</a:t>
            </a:r>
            <a:endParaRPr lang="en-US" dirty="0"/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2522220" y="2535674"/>
            <a:ext cx="6313328" cy="16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 flipV="1">
            <a:off x="2522220" y="2809993"/>
            <a:ext cx="6313328" cy="35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feld 18"/>
              <p:cNvSpPr txBox="1"/>
              <p:nvPr/>
            </p:nvSpPr>
            <p:spPr>
              <a:xfrm>
                <a:off x="6518196" y="4554073"/>
                <a:ext cx="597217" cy="46251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 </m:t>
                          </m:r>
                        </m:sup>
                      </m:sSubSup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&gt;79)</m:t>
                      </m:r>
                    </m:oMath>
                  </m:oMathPara>
                </a14:m>
                <a:endParaRPr lang="de-DE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10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196" y="4554073"/>
                <a:ext cx="597217" cy="462510"/>
              </a:xfrm>
              <a:prstGeom prst="rect">
                <a:avLst/>
              </a:prstGeom>
              <a:blipFill>
                <a:blip r:embed="rId5"/>
                <a:stretch>
                  <a:fillRect r="-97959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1" name="Gruppieren 260"/>
          <p:cNvGrpSpPr/>
          <p:nvPr/>
        </p:nvGrpSpPr>
        <p:grpSpPr>
          <a:xfrm>
            <a:off x="4316782" y="1682115"/>
            <a:ext cx="2537127" cy="1197429"/>
            <a:chOff x="0" y="0"/>
            <a:chExt cx="1543050" cy="777860"/>
          </a:xfrm>
        </p:grpSpPr>
        <p:grpSp>
          <p:nvGrpSpPr>
            <p:cNvPr id="262" name="Gruppieren 261"/>
            <p:cNvGrpSpPr/>
            <p:nvPr/>
          </p:nvGrpSpPr>
          <p:grpSpPr>
            <a:xfrm>
              <a:off x="0" y="0"/>
              <a:ext cx="1543050" cy="269240"/>
              <a:chOff x="0" y="0"/>
              <a:chExt cx="1609726" cy="2694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2" name="Textfeld 54"/>
                  <p:cNvSpPr txBox="1"/>
                  <p:nvPr/>
                </p:nvSpPr>
                <p:spPr>
                  <a:xfrm>
                    <a:off x="0" y="0"/>
                    <a:ext cx="397463" cy="269416"/>
                  </a:xfrm>
                  <a:prstGeom prst="rect">
                    <a:avLst/>
                  </a:prstGeom>
                  <a:solidFill>
                    <a:srgbClr val="DA9896"/>
                  </a:solidFill>
                  <a:ln w="1270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</m:oMath>
                      </m:oMathPara>
                    </a14:m>
                    <a:endParaRPr lang="de-DE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de-DE" baseline="-250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de-DE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2" name="Textfeld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0"/>
                    <a:ext cx="397463" cy="26941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12700">
                    <a:solidFill>
                      <a:prstClr val="black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Textfeld 55"/>
                  <p:cNvSpPr txBox="1"/>
                  <p:nvPr/>
                </p:nvSpPr>
                <p:spPr>
                  <a:xfrm>
                    <a:off x="377590" y="0"/>
                    <a:ext cx="361904" cy="269416"/>
                  </a:xfrm>
                  <a:prstGeom prst="rect">
                    <a:avLst/>
                  </a:prstGeom>
                  <a:solidFill>
                    <a:srgbClr val="DA9896"/>
                  </a:solidFill>
                  <a:ln w="1270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</m:oMath>
                      </m:oMathPara>
                    </a14:m>
                    <a:endParaRPr lang="de-DE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de-DE" baseline="-250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de-DE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3" name="Textfeld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590" y="0"/>
                    <a:ext cx="361904" cy="26941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12700">
                    <a:solidFill>
                      <a:prstClr val="black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4" name="Textfeld 56"/>
                  <p:cNvSpPr txBox="1"/>
                  <p:nvPr/>
                </p:nvSpPr>
                <p:spPr>
                  <a:xfrm>
                    <a:off x="1171576" y="0"/>
                    <a:ext cx="438150" cy="269416"/>
                  </a:xfrm>
                  <a:prstGeom prst="rect">
                    <a:avLst/>
                  </a:prstGeom>
                  <a:solidFill>
                    <a:srgbClr val="DA9896"/>
                  </a:solidFill>
                  <a:ln w="1270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79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</m:oMath>
                      </m:oMathPara>
                    </a14:m>
                    <a:endParaRPr lang="de-DE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de-DE" baseline="-250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de-DE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4" name="Textfeld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1576" y="0"/>
                    <a:ext cx="438150" cy="26941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2700">
                    <a:solidFill>
                      <a:prstClr val="black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5" name="Textfeld 57"/>
              <p:cNvSpPr txBox="1"/>
              <p:nvPr/>
            </p:nvSpPr>
            <p:spPr>
              <a:xfrm>
                <a:off x="739493" y="0"/>
                <a:ext cx="448680" cy="269416"/>
              </a:xfrm>
              <a:prstGeom prst="rect">
                <a:avLst/>
              </a:prstGeom>
              <a:solidFill>
                <a:srgbClr val="DA9896"/>
              </a:solidFill>
              <a:ln w="1270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DE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</a:p>
            </p:txBody>
          </p:sp>
        </p:grpSp>
        <p:grpSp>
          <p:nvGrpSpPr>
            <p:cNvPr id="263" name="Gruppieren 262"/>
            <p:cNvGrpSpPr/>
            <p:nvPr/>
          </p:nvGrpSpPr>
          <p:grpSpPr>
            <a:xfrm>
              <a:off x="180975" y="228584"/>
              <a:ext cx="1171575" cy="549276"/>
              <a:chOff x="95250" y="-47641"/>
              <a:chExt cx="1171575" cy="549276"/>
            </a:xfrm>
          </p:grpSpPr>
          <p:cxnSp>
            <p:nvCxnSpPr>
              <p:cNvPr id="264" name="Gerade Verbindung mit Pfeil 263"/>
              <p:cNvCxnSpPr/>
              <p:nvPr/>
            </p:nvCxnSpPr>
            <p:spPr>
              <a:xfrm>
                <a:off x="1266825" y="0"/>
                <a:ext cx="0" cy="2533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5" name="Gruppieren 264"/>
              <p:cNvGrpSpPr/>
              <p:nvPr/>
            </p:nvGrpSpPr>
            <p:grpSpPr>
              <a:xfrm>
                <a:off x="95250" y="-47641"/>
                <a:ext cx="919926" cy="549276"/>
                <a:chOff x="0" y="-47641"/>
                <a:chExt cx="919926" cy="549276"/>
              </a:xfrm>
            </p:grpSpPr>
            <p:cxnSp>
              <p:nvCxnSpPr>
                <p:cNvPr id="266" name="Gerade Verbindung mit Pfeil 265"/>
                <p:cNvCxnSpPr/>
                <p:nvPr/>
              </p:nvCxnSpPr>
              <p:spPr>
                <a:xfrm>
                  <a:off x="904875" y="0"/>
                  <a:ext cx="0" cy="25334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7" name="Gruppieren 266"/>
                <p:cNvGrpSpPr/>
                <p:nvPr/>
              </p:nvGrpSpPr>
              <p:grpSpPr>
                <a:xfrm>
                  <a:off x="0" y="-47641"/>
                  <a:ext cx="919926" cy="549276"/>
                  <a:chOff x="0" y="-47641"/>
                  <a:chExt cx="919926" cy="549276"/>
                </a:xfrm>
              </p:grpSpPr>
              <p:cxnSp>
                <p:nvCxnSpPr>
                  <p:cNvPr id="268" name="Gerade Verbindung mit Pfeil 267"/>
                  <p:cNvCxnSpPr/>
                  <p:nvPr/>
                </p:nvCxnSpPr>
                <p:spPr>
                  <a:xfrm>
                    <a:off x="0" y="0"/>
                    <a:ext cx="0" cy="25334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Gerade Verbindung mit Pfeil 268"/>
                  <p:cNvCxnSpPr/>
                  <p:nvPr/>
                </p:nvCxnSpPr>
                <p:spPr>
                  <a:xfrm>
                    <a:off x="342900" y="0"/>
                    <a:ext cx="0" cy="25334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Gerade Verbindung mit Pfeil 269"/>
                  <p:cNvCxnSpPr/>
                  <p:nvPr/>
                </p:nvCxnSpPr>
                <p:spPr>
                  <a:xfrm>
                    <a:off x="619125" y="0"/>
                    <a:ext cx="0" cy="25334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1" name="Textfeld 64"/>
                  <p:cNvSpPr txBox="1"/>
                  <p:nvPr/>
                </p:nvSpPr>
                <p:spPr>
                  <a:xfrm>
                    <a:off x="625286" y="-47641"/>
                    <a:ext cx="294640" cy="549276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de-DE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…</a:t>
                    </a:r>
                  </a:p>
                </p:txBody>
              </p:sp>
            </p:grpSp>
          </p:grpSp>
        </p:grpSp>
      </p:grpSp>
      <p:sp>
        <p:nvSpPr>
          <p:cNvPr id="303" name="Rectangle 161"/>
          <p:cNvSpPr>
            <a:spLocks noChangeArrowheads="1"/>
          </p:cNvSpPr>
          <p:nvPr/>
        </p:nvSpPr>
        <p:spPr bwMode="auto">
          <a:xfrm>
            <a:off x="1762125" y="485091"/>
            <a:ext cx="6594475" cy="23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4" name="Rectangle 183"/>
          <p:cNvSpPr>
            <a:spLocks noChangeArrowheads="1"/>
          </p:cNvSpPr>
          <p:nvPr/>
        </p:nvSpPr>
        <p:spPr bwMode="auto">
          <a:xfrm>
            <a:off x="1762125" y="600193"/>
            <a:ext cx="6543675" cy="3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0" name="Trapezoid 109"/>
          <p:cNvSpPr/>
          <p:nvPr/>
        </p:nvSpPr>
        <p:spPr>
          <a:xfrm rot="10800000">
            <a:off x="4319269" y="2519360"/>
            <a:ext cx="2548255" cy="490539"/>
          </a:xfrm>
          <a:prstGeom prst="trapezoid">
            <a:avLst>
              <a:gd name="adj" fmla="val 957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1" name="Rechteck 110"/>
          <p:cNvSpPr/>
          <p:nvPr/>
        </p:nvSpPr>
        <p:spPr bwMode="auto">
          <a:xfrm>
            <a:off x="561339" y="2522536"/>
            <a:ext cx="1353186" cy="5159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anchor="ctr"/>
          <a:lstStyle/>
          <a:p>
            <a:pPr algn="ctr" fontAlgn="base">
              <a:spcAft>
                <a:spcPts val="0"/>
              </a:spcAft>
            </a:pPr>
            <a:r>
              <a:rPr lang="de-DE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Counter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Textfeld 66"/>
          <p:cNvSpPr txBox="1"/>
          <p:nvPr/>
        </p:nvSpPr>
        <p:spPr>
          <a:xfrm>
            <a:off x="4849177" y="2533650"/>
            <a:ext cx="2408873" cy="5137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aseline="-25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 </a:t>
            </a:r>
            <a:r>
              <a:rPr lang="en-US" baseline="-25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80)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 Verbindung mit Pfeil 11"/>
          <p:cNvCxnSpPr>
            <a:stCxn id="111" idx="3"/>
            <a:endCxn id="110" idx="3"/>
          </p:cNvCxnSpPr>
          <p:nvPr/>
        </p:nvCxnSpPr>
        <p:spPr>
          <a:xfrm flipV="1">
            <a:off x="1914525" y="2764629"/>
            <a:ext cx="2639648" cy="15877"/>
          </a:xfrm>
          <a:prstGeom prst="straightConnector1">
            <a:avLst/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66"/>
          <p:cNvSpPr txBox="1"/>
          <p:nvPr/>
        </p:nvSpPr>
        <p:spPr>
          <a:xfrm>
            <a:off x="2795633" y="2401207"/>
            <a:ext cx="2695575" cy="5137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Round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hteck 125"/>
          <p:cNvSpPr/>
          <p:nvPr/>
        </p:nvSpPr>
        <p:spPr bwMode="auto">
          <a:xfrm rot="5400000">
            <a:off x="199389" y="3884612"/>
            <a:ext cx="1353186" cy="5159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anchor="ctr"/>
          <a:lstStyle/>
          <a:p>
            <a:pPr algn="ctr" fontAlgn="base">
              <a:spcAft>
                <a:spcPts val="0"/>
              </a:spcAft>
            </a:pPr>
            <a:r>
              <a:rPr lang="de-DE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LFSR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hteck 127"/>
          <p:cNvSpPr/>
          <p:nvPr/>
        </p:nvSpPr>
        <p:spPr bwMode="auto">
          <a:xfrm rot="5400000">
            <a:off x="199389" y="5456238"/>
            <a:ext cx="1353186" cy="5159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anchor="ctr"/>
          <a:lstStyle/>
          <a:p>
            <a:pPr algn="ctr" fontAlgn="base">
              <a:spcAft>
                <a:spcPts val="0"/>
              </a:spcAft>
            </a:pPr>
            <a:r>
              <a:rPr lang="de-DE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NLFSR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1133475" y="3676650"/>
            <a:ext cx="1971675" cy="2476500"/>
            <a:chOff x="1133475" y="3761582"/>
            <a:chExt cx="3124200" cy="2391568"/>
          </a:xfrm>
        </p:grpSpPr>
        <p:cxnSp>
          <p:nvCxnSpPr>
            <p:cNvPr id="121" name="Gerade Verbindung mit Pfeil 120"/>
            <p:cNvCxnSpPr/>
            <p:nvPr/>
          </p:nvCxnSpPr>
          <p:spPr>
            <a:xfrm>
              <a:off x="1152525" y="3761582"/>
              <a:ext cx="3086100" cy="1031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mit Pfeil 122"/>
            <p:cNvCxnSpPr/>
            <p:nvPr/>
          </p:nvCxnSpPr>
          <p:spPr>
            <a:xfrm>
              <a:off x="1152525" y="4180682"/>
              <a:ext cx="3086100" cy="1031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mit Pfeil 123"/>
            <p:cNvCxnSpPr/>
            <p:nvPr/>
          </p:nvCxnSpPr>
          <p:spPr>
            <a:xfrm>
              <a:off x="1133475" y="4571207"/>
              <a:ext cx="3086100" cy="1031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mit Pfeil 128"/>
            <p:cNvCxnSpPr/>
            <p:nvPr/>
          </p:nvCxnSpPr>
          <p:spPr>
            <a:xfrm>
              <a:off x="1171575" y="5333207"/>
              <a:ext cx="3086100" cy="1031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mit Pfeil 129"/>
            <p:cNvCxnSpPr/>
            <p:nvPr/>
          </p:nvCxnSpPr>
          <p:spPr>
            <a:xfrm>
              <a:off x="1171575" y="5752307"/>
              <a:ext cx="3086100" cy="1031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mit Pfeil 130"/>
            <p:cNvCxnSpPr/>
            <p:nvPr/>
          </p:nvCxnSpPr>
          <p:spPr>
            <a:xfrm>
              <a:off x="1152525" y="6142832"/>
              <a:ext cx="3086100" cy="10318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bgerundetes Rechteck 15"/>
          <p:cNvSpPr/>
          <p:nvPr/>
        </p:nvSpPr>
        <p:spPr>
          <a:xfrm>
            <a:off x="3095625" y="3476625"/>
            <a:ext cx="742950" cy="28956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XOR</a:t>
            </a:r>
            <a:endParaRPr lang="en-GB" dirty="0"/>
          </a:p>
        </p:txBody>
      </p:sp>
      <p:cxnSp>
        <p:nvCxnSpPr>
          <p:cNvPr id="20" name="Gerade Verbindung mit Pfeil 19"/>
          <p:cNvCxnSpPr>
            <a:stCxn id="16" idx="3"/>
            <a:endCxn id="21" idx="2"/>
          </p:cNvCxnSpPr>
          <p:nvPr/>
        </p:nvCxnSpPr>
        <p:spPr>
          <a:xfrm>
            <a:off x="3838575" y="4924425"/>
            <a:ext cx="1357311" cy="4763"/>
          </a:xfrm>
          <a:prstGeom prst="straightConnector1">
            <a:avLst/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5195886" y="4562475"/>
            <a:ext cx="885825" cy="7334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Gerade Verbindung mit Pfeil 23"/>
          <p:cNvCxnSpPr>
            <a:endCxn id="21" idx="0"/>
          </p:cNvCxnSpPr>
          <p:nvPr/>
        </p:nvCxnSpPr>
        <p:spPr>
          <a:xfrm>
            <a:off x="5615940" y="3017520"/>
            <a:ext cx="22859" cy="1544955"/>
          </a:xfrm>
          <a:prstGeom prst="straightConnector1">
            <a:avLst/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/>
          <p:nvPr/>
        </p:nvCxnSpPr>
        <p:spPr>
          <a:xfrm flipV="1">
            <a:off x="6086475" y="4914900"/>
            <a:ext cx="2270125" cy="34925"/>
          </a:xfrm>
          <a:prstGeom prst="straightConnector1">
            <a:avLst/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1183680" y="3320534"/>
            <a:ext cx="3962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4 </a:t>
            </a:r>
            <a:endParaRPr lang="ru-RU" dirty="0" smtClean="0"/>
          </a:p>
          <a:p>
            <a:r>
              <a:rPr lang="en-GB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3" name="Rechteck 32"/>
          <p:cNvSpPr/>
          <p:nvPr/>
        </p:nvSpPr>
        <p:spPr>
          <a:xfrm>
            <a:off x="1126085" y="4896789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</a:t>
            </a:r>
            <a:r>
              <a:rPr lang="en-GB" baseline="-25000" dirty="0" smtClean="0"/>
              <a:t>9</a:t>
            </a:r>
            <a:endParaRPr lang="en-GB" dirty="0"/>
          </a:p>
        </p:txBody>
      </p:sp>
      <p:sp>
        <p:nvSpPr>
          <p:cNvPr id="34" name="Rechteck 33"/>
          <p:cNvSpPr/>
          <p:nvPr/>
        </p:nvSpPr>
        <p:spPr>
          <a:xfrm>
            <a:off x="1113165" y="5352534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</a:t>
            </a:r>
            <a:r>
              <a:rPr lang="en-GB" baseline="-25000" dirty="0" smtClean="0"/>
              <a:t> </a:t>
            </a:r>
            <a:r>
              <a:rPr lang="en-GB" baseline="-25000" dirty="0"/>
              <a:t>20</a:t>
            </a:r>
            <a:r>
              <a:rPr lang="en-GB" dirty="0"/>
              <a:t> </a:t>
            </a:r>
          </a:p>
        </p:txBody>
      </p:sp>
      <p:sp>
        <p:nvSpPr>
          <p:cNvPr id="35" name="Rechteck 34"/>
          <p:cNvSpPr/>
          <p:nvPr/>
        </p:nvSpPr>
        <p:spPr>
          <a:xfrm>
            <a:off x="1137075" y="579449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</a:t>
            </a:r>
            <a:r>
              <a:rPr lang="en-GB" baseline="-25000" dirty="0" smtClean="0"/>
              <a:t>29</a:t>
            </a:r>
            <a:endParaRPr lang="en-GB" dirty="0"/>
          </a:p>
        </p:txBody>
      </p:sp>
      <p:sp>
        <p:nvSpPr>
          <p:cNvPr id="36" name="Rechteck 35"/>
          <p:cNvSpPr/>
          <p:nvPr/>
        </p:nvSpPr>
        <p:spPr>
          <a:xfrm>
            <a:off x="1189928" y="4146034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</a:t>
            </a:r>
            <a:r>
              <a:rPr lang="en-GB" baseline="-25000" dirty="0"/>
              <a:t>37</a:t>
            </a:r>
          </a:p>
        </p:txBody>
      </p:sp>
      <p:sp>
        <p:nvSpPr>
          <p:cNvPr id="37" name="Rechteck 36"/>
          <p:cNvSpPr/>
          <p:nvPr/>
        </p:nvSpPr>
        <p:spPr>
          <a:xfrm>
            <a:off x="1177228" y="3726934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</a:t>
            </a:r>
            <a:r>
              <a:rPr lang="en-GB" baseline="-25000" dirty="0"/>
              <a:t>21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feld 18"/>
              <p:cNvSpPr txBox="1"/>
              <p:nvPr/>
            </p:nvSpPr>
            <p:spPr>
              <a:xfrm>
                <a:off x="6480096" y="3550773"/>
                <a:ext cx="597217" cy="46251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 </m:t>
                          </m:r>
                        </m:sup>
                      </m:sSubSup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≤79)</m:t>
                      </m:r>
                    </m:oMath>
                  </m:oMathPara>
                </a14:m>
                <a:endParaRPr lang="de-DE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58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96" y="3550773"/>
                <a:ext cx="597217" cy="462510"/>
              </a:xfrm>
              <a:prstGeom prst="rect">
                <a:avLst/>
              </a:prstGeom>
              <a:blipFill>
                <a:blip r:embed="rId9"/>
                <a:stretch>
                  <a:fillRect r="-97959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 Verbindung mit Pfeil 41"/>
          <p:cNvCxnSpPr/>
          <p:nvPr/>
        </p:nvCxnSpPr>
        <p:spPr>
          <a:xfrm flipV="1">
            <a:off x="5638800" y="3873500"/>
            <a:ext cx="2667000" cy="25400"/>
          </a:xfrm>
          <a:prstGeom prst="straightConnector1">
            <a:avLst/>
          </a:prstGeom>
          <a:ln w="22225" cmpd="sng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Plantlet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609" y="1869138"/>
            <a:ext cx="5074391" cy="351867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1756"/>
            <a:ext cx="4628046" cy="26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Results for Plantlet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idx="1"/>
              </p:nvPr>
            </p:nvSpPr>
            <p:spPr>
              <a:xfrm>
                <a:off x="216114" y="5744146"/>
                <a:ext cx="8229600" cy="2787566"/>
              </a:xfrm>
            </p:spPr>
            <p:txBody>
              <a:bodyPr/>
              <a:lstStyle/>
              <a:p>
                <a:r>
                  <a:rPr lang="de-DE" sz="2000" dirty="0" smtClean="0"/>
                  <a:t>UMC 0.18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de-DE" sz="20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de-DE" sz="2000" dirty="0" smtClean="0"/>
                  <a:t> process;  </a:t>
                </a:r>
              </a:p>
              <a:p>
                <a:r>
                  <a:rPr lang="de-DE" sz="2000" dirty="0" smtClean="0"/>
                  <a:t>Clock frequency 100 kHz</a:t>
                </a:r>
                <a:endParaRPr lang="de-DE" sz="20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114" y="5744146"/>
                <a:ext cx="8229600" cy="2787566"/>
              </a:xfrm>
              <a:blipFill rotWithShape="1">
                <a:blip r:embed="rId4"/>
                <a:stretch>
                  <a:fillRect l="-593" t="-1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2" y="1340280"/>
            <a:ext cx="7203003" cy="434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8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Planlet vs Other Ciphers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9" y="1389453"/>
            <a:ext cx="6327104" cy="519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887" y="3220035"/>
            <a:ext cx="6339092" cy="23561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Contribution 4: Double-Layer LFSR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1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Double-Layer LFSR</a:t>
            </a:r>
            <a:endParaRPr lang="de-DE" dirty="0"/>
          </a:p>
        </p:txBody>
      </p:sp>
      <p:grpSp>
        <p:nvGrpSpPr>
          <p:cNvPr id="167" name="Gruppieren 166"/>
          <p:cNvGrpSpPr/>
          <p:nvPr/>
        </p:nvGrpSpPr>
        <p:grpSpPr>
          <a:xfrm>
            <a:off x="2035009" y="1694867"/>
            <a:ext cx="6483902" cy="681910"/>
            <a:chOff x="608545" y="1667435"/>
            <a:chExt cx="6483902" cy="681910"/>
          </a:xfrm>
        </p:grpSpPr>
        <p:grpSp>
          <p:nvGrpSpPr>
            <p:cNvPr id="159" name="Gruppieren 158"/>
            <p:cNvGrpSpPr/>
            <p:nvPr/>
          </p:nvGrpSpPr>
          <p:grpSpPr>
            <a:xfrm>
              <a:off x="608545" y="2029305"/>
              <a:ext cx="6483902" cy="320040"/>
              <a:chOff x="608545" y="2029305"/>
              <a:chExt cx="6483902" cy="320040"/>
            </a:xfrm>
            <a:solidFill>
              <a:srgbClr val="FFFF00"/>
            </a:solidFill>
          </p:grpSpPr>
          <p:grpSp>
            <p:nvGrpSpPr>
              <p:cNvPr id="43" name="Gruppieren 42"/>
              <p:cNvGrpSpPr/>
              <p:nvPr/>
            </p:nvGrpSpPr>
            <p:grpSpPr>
              <a:xfrm>
                <a:off x="608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4" name="Rechteck 3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Rechteck 35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Rechteck 36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Rechteck 37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4" name="Gruppieren 43"/>
              <p:cNvGrpSpPr/>
              <p:nvPr/>
            </p:nvGrpSpPr>
            <p:grpSpPr>
              <a:xfrm>
                <a:off x="1040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45" name="Rechteck 44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" name="Rechteck 45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Rechteck 46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9" name="Gruppieren 48"/>
              <p:cNvGrpSpPr/>
              <p:nvPr/>
            </p:nvGrpSpPr>
            <p:grpSpPr>
              <a:xfrm>
                <a:off x="1472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50" name="Rechteck 49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" name="Rechteck 50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2" name="Rechteck 51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" name="Rechteck 52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4" name="Gruppieren 53"/>
              <p:cNvGrpSpPr/>
              <p:nvPr/>
            </p:nvGrpSpPr>
            <p:grpSpPr>
              <a:xfrm>
                <a:off x="1904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55" name="Rechteck 54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Rechteck 55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7" name="Rechteck 56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" name="Rechteck 57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9" name="Gruppieren 58"/>
              <p:cNvGrpSpPr/>
              <p:nvPr/>
            </p:nvGrpSpPr>
            <p:grpSpPr>
              <a:xfrm>
                <a:off x="2336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60" name="Rechteck 59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" name="Rechteck 60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" name="Rechteck 62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4" name="Gruppieren 63"/>
              <p:cNvGrpSpPr/>
              <p:nvPr/>
            </p:nvGrpSpPr>
            <p:grpSpPr>
              <a:xfrm>
                <a:off x="2768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65" name="Rechteck 64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6" name="Rechteck 65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7" name="Rechteck 66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Rechteck 67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9" name="Gruppieren 68"/>
              <p:cNvGrpSpPr/>
              <p:nvPr/>
            </p:nvGrpSpPr>
            <p:grpSpPr>
              <a:xfrm>
                <a:off x="3200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70" name="Rechteck 69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Rechteck 70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3" name="Rechteck 72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4" name="Gruppieren 73"/>
              <p:cNvGrpSpPr/>
              <p:nvPr/>
            </p:nvGrpSpPr>
            <p:grpSpPr>
              <a:xfrm>
                <a:off x="3632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75" name="Rechteck 74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6" name="Rechteck 75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Rechteck 77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9" name="Gruppieren 118"/>
              <p:cNvGrpSpPr/>
              <p:nvPr/>
            </p:nvGrpSpPr>
            <p:grpSpPr>
              <a:xfrm>
                <a:off x="4068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120" name="Rechteck 119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1" name="Rechteck 120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2" name="Rechteck 121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3" name="Rechteck 122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4" name="Gruppieren 123"/>
              <p:cNvGrpSpPr/>
              <p:nvPr/>
            </p:nvGrpSpPr>
            <p:grpSpPr>
              <a:xfrm>
                <a:off x="4500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125" name="Rechteck 124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" name="Rechteck 125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7" name="Rechteck 126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Rechteck 127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9" name="Gruppieren 128"/>
              <p:cNvGrpSpPr/>
              <p:nvPr/>
            </p:nvGrpSpPr>
            <p:grpSpPr>
              <a:xfrm>
                <a:off x="4932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130" name="Rechteck 129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1" name="Rechteck 130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2" name="Rechteck 131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3" name="Rechteck 132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4" name="Gruppieren 133"/>
              <p:cNvGrpSpPr/>
              <p:nvPr/>
            </p:nvGrpSpPr>
            <p:grpSpPr>
              <a:xfrm>
                <a:off x="5364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135" name="Rechteck 134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6" name="Rechteck 135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7" name="Rechteck 136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8" name="Rechteck 137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9" name="Gruppieren 138"/>
              <p:cNvGrpSpPr/>
              <p:nvPr/>
            </p:nvGrpSpPr>
            <p:grpSpPr>
              <a:xfrm>
                <a:off x="5796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140" name="Rechteck 139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1" name="Rechteck 140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2" name="Rechteck 141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3" name="Rechteck 142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4" name="Gruppieren 143"/>
              <p:cNvGrpSpPr/>
              <p:nvPr/>
            </p:nvGrpSpPr>
            <p:grpSpPr>
              <a:xfrm>
                <a:off x="6228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145" name="Rechteck 144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6" name="Rechteck 145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Rechteck 146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8" name="Rechteck 147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9" name="Gruppieren 148"/>
              <p:cNvGrpSpPr/>
              <p:nvPr/>
            </p:nvGrpSpPr>
            <p:grpSpPr>
              <a:xfrm>
                <a:off x="6660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150" name="Rechteck 149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Rechteck 150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2" name="Rechteck 151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Rechteck 152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cxnSp>
          <p:nvCxnSpPr>
            <p:cNvPr id="161" name="Gerader Verbinder 160"/>
            <p:cNvCxnSpPr>
              <a:stCxn id="4" idx="0"/>
            </p:cNvCxnSpPr>
            <p:nvPr/>
          </p:nvCxnSpPr>
          <p:spPr>
            <a:xfrm flipV="1">
              <a:off x="662545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r Verbinder 161"/>
            <p:cNvCxnSpPr/>
            <p:nvPr/>
          </p:nvCxnSpPr>
          <p:spPr>
            <a:xfrm flipV="1">
              <a:off x="2174321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r Verbinder 162"/>
            <p:cNvCxnSpPr/>
            <p:nvPr/>
          </p:nvCxnSpPr>
          <p:spPr>
            <a:xfrm flipV="1">
              <a:off x="2820594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163"/>
            <p:cNvCxnSpPr/>
            <p:nvPr/>
          </p:nvCxnSpPr>
          <p:spPr>
            <a:xfrm flipV="1">
              <a:off x="4330493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164"/>
            <p:cNvCxnSpPr/>
            <p:nvPr/>
          </p:nvCxnSpPr>
          <p:spPr>
            <a:xfrm flipV="1">
              <a:off x="5309276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/>
            <p:cNvCxnSpPr/>
            <p:nvPr/>
          </p:nvCxnSpPr>
          <p:spPr>
            <a:xfrm flipV="1">
              <a:off x="6385856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feld 167"/>
          <p:cNvSpPr txBox="1"/>
          <p:nvPr/>
        </p:nvSpPr>
        <p:spPr>
          <a:xfrm>
            <a:off x="302321" y="2032091"/>
            <a:ext cx="133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Initialization</a:t>
            </a:r>
            <a:endParaRPr lang="de-DE" dirty="0"/>
          </a:p>
        </p:txBody>
      </p:sp>
      <p:cxnSp>
        <p:nvCxnSpPr>
          <p:cNvPr id="170" name="Gerader Verbinder 169"/>
          <p:cNvCxnSpPr/>
          <p:nvPr/>
        </p:nvCxnSpPr>
        <p:spPr>
          <a:xfrm>
            <a:off x="2089009" y="1694867"/>
            <a:ext cx="6375902" cy="0"/>
          </a:xfrm>
          <a:prstGeom prst="line">
            <a:avLst/>
          </a:prstGeom>
          <a:ln w="22225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rader Verbinder 170"/>
          <p:cNvCxnSpPr/>
          <p:nvPr/>
        </p:nvCxnSpPr>
        <p:spPr>
          <a:xfrm>
            <a:off x="8454674" y="1694867"/>
            <a:ext cx="0" cy="361870"/>
          </a:xfrm>
          <a:prstGeom prst="line">
            <a:avLst/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hteck 171"/>
          <p:cNvSpPr/>
          <p:nvPr/>
        </p:nvSpPr>
        <p:spPr>
          <a:xfrm>
            <a:off x="8518911" y="2056737"/>
            <a:ext cx="108000" cy="32004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3" name="Gruppieren 172"/>
          <p:cNvGrpSpPr/>
          <p:nvPr/>
        </p:nvGrpSpPr>
        <p:grpSpPr>
          <a:xfrm>
            <a:off x="2035009" y="3298380"/>
            <a:ext cx="6483902" cy="681910"/>
            <a:chOff x="608545" y="1667435"/>
            <a:chExt cx="6483902" cy="681910"/>
          </a:xfrm>
        </p:grpSpPr>
        <p:grpSp>
          <p:nvGrpSpPr>
            <p:cNvPr id="174" name="Gruppieren 173"/>
            <p:cNvGrpSpPr/>
            <p:nvPr/>
          </p:nvGrpSpPr>
          <p:grpSpPr>
            <a:xfrm>
              <a:off x="608545" y="2029305"/>
              <a:ext cx="6483902" cy="320040"/>
              <a:chOff x="608545" y="2029305"/>
              <a:chExt cx="6483902" cy="320040"/>
            </a:xfrm>
            <a:solidFill>
              <a:srgbClr val="FFFF00"/>
            </a:solidFill>
          </p:grpSpPr>
          <p:grpSp>
            <p:nvGrpSpPr>
              <p:cNvPr id="181" name="Gruppieren 180"/>
              <p:cNvGrpSpPr/>
              <p:nvPr/>
            </p:nvGrpSpPr>
            <p:grpSpPr>
              <a:xfrm>
                <a:off x="608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52" name="Rechteck 251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3" name="Rechteck 252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4" name="Rechteck 253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5" name="Rechteck 254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2" name="Gruppieren 181"/>
              <p:cNvGrpSpPr/>
              <p:nvPr/>
            </p:nvGrpSpPr>
            <p:grpSpPr>
              <a:xfrm>
                <a:off x="1040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48" name="Rechteck 247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9" name="Rechteck 248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0" name="Rechteck 249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1" name="Rechteck 250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3" name="Gruppieren 182"/>
              <p:cNvGrpSpPr/>
              <p:nvPr/>
            </p:nvGrpSpPr>
            <p:grpSpPr>
              <a:xfrm>
                <a:off x="1472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44" name="Rechteck 243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5" name="Rechteck 244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6" name="Rechteck 245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7" name="Rechteck 246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4" name="Gruppieren 183"/>
              <p:cNvGrpSpPr/>
              <p:nvPr/>
            </p:nvGrpSpPr>
            <p:grpSpPr>
              <a:xfrm>
                <a:off x="1904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40" name="Rechteck 239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1" name="Rechteck 240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2" name="Rechteck 241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3" name="Rechteck 242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5" name="Gruppieren 184"/>
              <p:cNvGrpSpPr/>
              <p:nvPr/>
            </p:nvGrpSpPr>
            <p:grpSpPr>
              <a:xfrm>
                <a:off x="2336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36" name="Rechteck 235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7" name="Rechteck 236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8" name="Rechteck 237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9" name="Rechteck 238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6" name="Gruppieren 185"/>
              <p:cNvGrpSpPr/>
              <p:nvPr/>
            </p:nvGrpSpPr>
            <p:grpSpPr>
              <a:xfrm>
                <a:off x="2768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32" name="Rechteck 231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3" name="Rechteck 232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4" name="Rechteck 233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5" name="Rechteck 234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7" name="Gruppieren 186"/>
              <p:cNvGrpSpPr/>
              <p:nvPr/>
            </p:nvGrpSpPr>
            <p:grpSpPr>
              <a:xfrm>
                <a:off x="3200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28" name="Rechteck 227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9" name="Rechteck 228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0" name="Rechteck 229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1" name="Rechteck 230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8" name="Gruppieren 187"/>
              <p:cNvGrpSpPr/>
              <p:nvPr/>
            </p:nvGrpSpPr>
            <p:grpSpPr>
              <a:xfrm>
                <a:off x="3632545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24" name="Rechteck 223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5" name="Rechteck 224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6" name="Rechteck 225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7" name="Rechteck 226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9" name="Gruppieren 188"/>
              <p:cNvGrpSpPr/>
              <p:nvPr/>
            </p:nvGrpSpPr>
            <p:grpSpPr>
              <a:xfrm>
                <a:off x="4068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20" name="Rechteck 219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1" name="Rechteck 220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2" name="Rechteck 221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3" name="Rechteck 222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90" name="Gruppieren 189"/>
              <p:cNvGrpSpPr/>
              <p:nvPr/>
            </p:nvGrpSpPr>
            <p:grpSpPr>
              <a:xfrm>
                <a:off x="4500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16" name="Rechteck 215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7" name="Rechteck 216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8" name="Rechteck 217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9" name="Rechteck 218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91" name="Gruppieren 190"/>
              <p:cNvGrpSpPr/>
              <p:nvPr/>
            </p:nvGrpSpPr>
            <p:grpSpPr>
              <a:xfrm>
                <a:off x="4932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12" name="Rechteck 211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3" name="Rechteck 212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4" name="Rechteck 213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5" name="Rechteck 214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92" name="Gruppieren 191"/>
              <p:cNvGrpSpPr/>
              <p:nvPr/>
            </p:nvGrpSpPr>
            <p:grpSpPr>
              <a:xfrm>
                <a:off x="5364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08" name="Rechteck 207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9" name="Rechteck 208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0" name="Rechteck 209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1" name="Rechteck 210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93" name="Gruppieren 192"/>
              <p:cNvGrpSpPr/>
              <p:nvPr/>
            </p:nvGrpSpPr>
            <p:grpSpPr>
              <a:xfrm>
                <a:off x="5796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04" name="Rechteck 203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5" name="Rechteck 204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6" name="Rechteck 205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7" name="Rechteck 206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94" name="Gruppieren 193"/>
              <p:cNvGrpSpPr/>
              <p:nvPr/>
            </p:nvGrpSpPr>
            <p:grpSpPr>
              <a:xfrm>
                <a:off x="6228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200" name="Rechteck 199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1" name="Rechteck 200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2" name="Rechteck 201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3" name="Rechteck 202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95" name="Gruppieren 194"/>
              <p:cNvGrpSpPr/>
              <p:nvPr/>
            </p:nvGrpSpPr>
            <p:grpSpPr>
              <a:xfrm>
                <a:off x="6660447" y="2029305"/>
                <a:ext cx="432000" cy="320040"/>
                <a:chOff x="608545" y="2029305"/>
                <a:chExt cx="432000" cy="320040"/>
              </a:xfrm>
              <a:grpFill/>
            </p:grpSpPr>
            <p:sp>
              <p:nvSpPr>
                <p:cNvPr id="196" name="Rechteck 195"/>
                <p:cNvSpPr/>
                <p:nvPr/>
              </p:nvSpPr>
              <p:spPr>
                <a:xfrm>
                  <a:off x="608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7" name="Rechteck 196"/>
                <p:cNvSpPr/>
                <p:nvPr/>
              </p:nvSpPr>
              <p:spPr>
                <a:xfrm>
                  <a:off x="716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8" name="Rechteck 197"/>
                <p:cNvSpPr/>
                <p:nvPr/>
              </p:nvSpPr>
              <p:spPr>
                <a:xfrm>
                  <a:off x="824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9" name="Rechteck 198"/>
                <p:cNvSpPr/>
                <p:nvPr/>
              </p:nvSpPr>
              <p:spPr>
                <a:xfrm>
                  <a:off x="932545" y="2029305"/>
                  <a:ext cx="108000" cy="3200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cxnSp>
          <p:nvCxnSpPr>
            <p:cNvPr id="175" name="Gerader Verbinder 174"/>
            <p:cNvCxnSpPr>
              <a:stCxn id="252" idx="0"/>
            </p:cNvCxnSpPr>
            <p:nvPr/>
          </p:nvCxnSpPr>
          <p:spPr>
            <a:xfrm flipV="1">
              <a:off x="662545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/>
            <p:cNvCxnSpPr/>
            <p:nvPr/>
          </p:nvCxnSpPr>
          <p:spPr>
            <a:xfrm flipV="1">
              <a:off x="2174321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/>
            <p:cNvCxnSpPr/>
            <p:nvPr/>
          </p:nvCxnSpPr>
          <p:spPr>
            <a:xfrm flipV="1">
              <a:off x="2820594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r Verbinder 177"/>
            <p:cNvCxnSpPr/>
            <p:nvPr/>
          </p:nvCxnSpPr>
          <p:spPr>
            <a:xfrm flipV="1">
              <a:off x="4330493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r Verbinder 178"/>
            <p:cNvCxnSpPr/>
            <p:nvPr/>
          </p:nvCxnSpPr>
          <p:spPr>
            <a:xfrm flipV="1">
              <a:off x="5309276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r Verbinder 179"/>
            <p:cNvCxnSpPr/>
            <p:nvPr/>
          </p:nvCxnSpPr>
          <p:spPr>
            <a:xfrm flipV="1">
              <a:off x="6385856" y="1667435"/>
              <a:ext cx="0" cy="36187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Textfeld 255"/>
          <p:cNvSpPr txBox="1"/>
          <p:nvPr/>
        </p:nvSpPr>
        <p:spPr>
          <a:xfrm>
            <a:off x="292330" y="3366426"/>
            <a:ext cx="1201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Keystream</a:t>
            </a:r>
            <a:endParaRPr lang="de-DE" dirty="0" smtClean="0"/>
          </a:p>
          <a:p>
            <a:r>
              <a:rPr lang="de-DE" dirty="0" err="1" smtClean="0"/>
              <a:t>generation</a:t>
            </a:r>
            <a:endParaRPr lang="de-DE" dirty="0"/>
          </a:p>
        </p:txBody>
      </p:sp>
      <p:cxnSp>
        <p:nvCxnSpPr>
          <p:cNvPr id="257" name="Gerader Verbinder 256"/>
          <p:cNvCxnSpPr/>
          <p:nvPr/>
        </p:nvCxnSpPr>
        <p:spPr>
          <a:xfrm>
            <a:off x="2089009" y="3298380"/>
            <a:ext cx="6483311" cy="0"/>
          </a:xfrm>
          <a:prstGeom prst="line">
            <a:avLst/>
          </a:prstGeom>
          <a:ln w="22225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Gerader Verbinder 257"/>
          <p:cNvCxnSpPr/>
          <p:nvPr/>
        </p:nvCxnSpPr>
        <p:spPr>
          <a:xfrm>
            <a:off x="8572320" y="3298380"/>
            <a:ext cx="0" cy="361870"/>
          </a:xfrm>
          <a:prstGeom prst="line">
            <a:avLst/>
          </a:prstGeom>
          <a:ln w="22225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hteck 258"/>
          <p:cNvSpPr/>
          <p:nvPr/>
        </p:nvSpPr>
        <p:spPr>
          <a:xfrm>
            <a:off x="8518911" y="3660250"/>
            <a:ext cx="108000" cy="32004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2" name="Gerader Verbinder 261"/>
          <p:cNvCxnSpPr>
            <a:stCxn id="172" idx="3"/>
            <a:endCxn id="259" idx="3"/>
          </p:cNvCxnSpPr>
          <p:nvPr/>
        </p:nvCxnSpPr>
        <p:spPr>
          <a:xfrm>
            <a:off x="8626911" y="2216757"/>
            <a:ext cx="0" cy="1603513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Gerader Verbinder 262"/>
          <p:cNvCxnSpPr/>
          <p:nvPr/>
        </p:nvCxnSpPr>
        <p:spPr>
          <a:xfrm>
            <a:off x="8518911" y="2216757"/>
            <a:ext cx="0" cy="1603513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feld 263"/>
          <p:cNvSpPr txBox="1"/>
          <p:nvPr/>
        </p:nvSpPr>
        <p:spPr>
          <a:xfrm>
            <a:off x="546652" y="4651513"/>
            <a:ext cx="3133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000" b="1" dirty="0" smtClean="0">
                <a:solidFill>
                  <a:prstClr val="black"/>
                </a:solidFill>
                <a:latin typeface="Calibri"/>
                <a:cs typeface="+mn-cs"/>
              </a:rPr>
              <a:t>Uses primitive polynomials</a:t>
            </a:r>
            <a:endParaRPr lang="de-DE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65" name="Grafik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7" y="5066269"/>
            <a:ext cx="7606043" cy="995811"/>
          </a:xfrm>
          <a:prstGeom prst="rect">
            <a:avLst/>
          </a:prstGeom>
        </p:spPr>
      </p:pic>
      <p:sp>
        <p:nvSpPr>
          <p:cNvPr id="266" name="Textfeld 265"/>
          <p:cNvSpPr txBox="1"/>
          <p:nvPr/>
        </p:nvSpPr>
        <p:spPr>
          <a:xfrm>
            <a:off x="4366439" y="2415831"/>
            <a:ext cx="1614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LFSR of length 60</a:t>
            </a:r>
            <a:endParaRPr lang="de-DE" sz="1600" dirty="0"/>
          </a:p>
        </p:txBody>
      </p:sp>
      <p:sp>
        <p:nvSpPr>
          <p:cNvPr id="267" name="Textfeld 266"/>
          <p:cNvSpPr txBox="1"/>
          <p:nvPr/>
        </p:nvSpPr>
        <p:spPr>
          <a:xfrm>
            <a:off x="4359512" y="4021351"/>
            <a:ext cx="1614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LFSR of length 61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904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256" grpId="0"/>
      <p:bldP spid="259" grpId="0" animBg="1"/>
      <p:bldP spid="264" grpId="0"/>
      <p:bldP spid="2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548" y="698037"/>
            <a:ext cx="8255000" cy="868363"/>
          </a:xfrm>
        </p:spPr>
        <p:txBody>
          <a:bodyPr/>
          <a:lstStyle/>
          <a:p>
            <a:r>
              <a:rPr lang="en-US" sz="4400" dirty="0" smtClean="0"/>
              <a:t>The end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de-DE" sz="4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48127652"/>
              </p:ext>
            </p:extLst>
          </p:nvPr>
        </p:nvGraphicFramePr>
        <p:xfrm>
          <a:off x="1516251" y="1278610"/>
          <a:ext cx="6096000" cy="374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1697067" y="5647168"/>
            <a:ext cx="902467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mikhalev@uni-mannheim.de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864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Work Flow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17890" y="2527969"/>
            <a:ext cx="8059668" cy="3366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6" name="Textfeld 5"/>
          <p:cNvSpPr txBox="1"/>
          <p:nvPr/>
        </p:nvSpPr>
        <p:spPr>
          <a:xfrm>
            <a:off x="820129" y="5894255"/>
            <a:ext cx="235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Device</a:t>
            </a:r>
            <a:endParaRPr lang="de-DE" sz="2800" b="1" dirty="0"/>
          </a:p>
        </p:txBody>
      </p:sp>
      <p:sp>
        <p:nvSpPr>
          <p:cNvPr id="7" name="Rechteck 6"/>
          <p:cNvSpPr/>
          <p:nvPr/>
        </p:nvSpPr>
        <p:spPr>
          <a:xfrm>
            <a:off x="1433706" y="3385132"/>
            <a:ext cx="1575113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Non-volatile Memory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33706" y="3908352"/>
            <a:ext cx="15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Key</a:t>
            </a:r>
            <a:endParaRPr lang="de-DE" dirty="0"/>
          </a:p>
        </p:txBody>
      </p:sp>
      <p:sp>
        <p:nvSpPr>
          <p:cNvPr id="3" name="Abgerundetes Rechteck 2"/>
          <p:cNvSpPr/>
          <p:nvPr/>
        </p:nvSpPr>
        <p:spPr>
          <a:xfrm>
            <a:off x="4353513" y="3134871"/>
            <a:ext cx="2937409" cy="2112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Volatile memory, gates, etc...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4660" y="5201241"/>
            <a:ext cx="157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Cipher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7" idx="3"/>
          </p:cNvCxnSpPr>
          <p:nvPr/>
        </p:nvCxnSpPr>
        <p:spPr>
          <a:xfrm>
            <a:off x="3008819" y="3655132"/>
            <a:ext cx="1344694" cy="5721"/>
          </a:xfrm>
          <a:prstGeom prst="straightConnector1">
            <a:avLst/>
          </a:prstGeom>
          <a:ln w="22225" cmpd="sng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008818" y="3323577"/>
            <a:ext cx="134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</a:t>
            </a:r>
          </a:p>
          <a:p>
            <a:pPr algn="ctr"/>
            <a:r>
              <a:rPr lang="de-DE" dirty="0" smtClean="0"/>
              <a:t>Access</a:t>
            </a:r>
            <a:endParaRPr lang="de-DE" dirty="0"/>
          </a:p>
        </p:txBody>
      </p:sp>
      <p:sp>
        <p:nvSpPr>
          <p:cNvPr id="14" name="Rectangle 13"/>
          <p:cNvSpPr/>
          <p:nvPr/>
        </p:nvSpPr>
        <p:spPr>
          <a:xfrm>
            <a:off x="517890" y="1516273"/>
            <a:ext cx="8059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Recent ciphers, e.g. KTANTAN </a:t>
            </a:r>
            <a:r>
              <a:rPr lang="de-DE" sz="2800" b="1" dirty="0"/>
              <a:t>and Sprout consider a different </a:t>
            </a:r>
            <a:r>
              <a:rPr lang="de-DE" sz="2800" b="1" dirty="0" smtClean="0"/>
              <a:t>workflow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928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Advantages of new Approach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Block </a:t>
            </a:r>
            <a:r>
              <a:rPr lang="de-DE" dirty="0" err="1" smtClean="0"/>
              <a:t>Ciphers</a:t>
            </a:r>
            <a:endParaRPr lang="de-DE" dirty="0" smtClean="0"/>
          </a:p>
          <a:p>
            <a:pPr lvl="1"/>
            <a:r>
              <a:rPr lang="de-DE" dirty="0" smtClean="0"/>
              <a:t>Avoiding using memory for key schedule =&gt; saving resources (Area, Power, Energy)</a:t>
            </a:r>
          </a:p>
          <a:p>
            <a:pPr marL="0" indent="0">
              <a:buNone/>
            </a:pPr>
            <a:r>
              <a:rPr lang="de-DE" dirty="0" smtClean="0"/>
              <a:t>Stream Ciphers</a:t>
            </a:r>
          </a:p>
          <a:p>
            <a:pPr lvl="1"/>
            <a:r>
              <a:rPr lang="de-DE" dirty="0" smtClean="0"/>
              <a:t>Secure stream ciphers with shorter internal state </a:t>
            </a:r>
            <a:r>
              <a:rPr lang="de-DE" dirty="0"/>
              <a:t>[</a:t>
            </a:r>
            <a:r>
              <a:rPr lang="de-DE" dirty="0" smtClean="0"/>
              <a:t>FSE2015] =&gt; saving resources</a:t>
            </a:r>
          </a:p>
          <a:p>
            <a:pPr lvl="1"/>
            <a:r>
              <a:rPr lang="de-DE" dirty="0" smtClean="0"/>
              <a:t>Higher level of security against certain attacks (e.g. TMDTO)</a:t>
            </a:r>
          </a:p>
          <a:p>
            <a:pPr marL="457200" lvl="1" indent="0">
              <a:buNone/>
            </a:pPr>
            <a:endParaRPr lang="de-DE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5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Block </a:t>
            </a:r>
            <a:r>
              <a:rPr lang="de-DE" dirty="0" err="1" smtClean="0"/>
              <a:t>Ciphers</a:t>
            </a:r>
            <a:endParaRPr lang="de-DE" dirty="0" smtClean="0"/>
          </a:p>
          <a:p>
            <a:pPr lvl="1"/>
            <a:r>
              <a:rPr lang="de-DE" dirty="0" smtClean="0"/>
              <a:t>KTANTAN</a:t>
            </a:r>
          </a:p>
          <a:p>
            <a:pPr lvl="1"/>
            <a:r>
              <a:rPr lang="de-DE" dirty="0" smtClean="0"/>
              <a:t>PRINTcipher</a:t>
            </a:r>
          </a:p>
          <a:p>
            <a:pPr lvl="1"/>
            <a:r>
              <a:rPr lang="de-DE" dirty="0" smtClean="0"/>
              <a:t>LED</a:t>
            </a:r>
          </a:p>
          <a:p>
            <a:pPr lvl="1"/>
            <a:r>
              <a:rPr lang="de-DE" dirty="0" smtClean="0"/>
              <a:t>Midori</a:t>
            </a:r>
          </a:p>
          <a:p>
            <a:pPr lvl="1"/>
            <a:r>
              <a:rPr lang="de-DE" dirty="0" smtClean="0"/>
              <a:t>Other ciphers with precomputed key-schedule</a:t>
            </a:r>
          </a:p>
          <a:p>
            <a:pPr marL="0" indent="0">
              <a:buNone/>
            </a:pPr>
            <a:r>
              <a:rPr lang="de-DE" dirty="0" smtClean="0"/>
              <a:t>Stream </a:t>
            </a:r>
            <a:r>
              <a:rPr lang="de-DE" dirty="0" err="1" smtClean="0"/>
              <a:t>Ciphers</a:t>
            </a:r>
            <a:endParaRPr lang="de-DE" dirty="0" smtClean="0"/>
          </a:p>
          <a:p>
            <a:pPr lvl="1"/>
            <a:r>
              <a:rPr lang="de-DE" dirty="0" smtClean="0"/>
              <a:t>A2U2</a:t>
            </a:r>
          </a:p>
          <a:p>
            <a:pPr lvl="1"/>
            <a:r>
              <a:rPr lang="de-DE" dirty="0" smtClean="0"/>
              <a:t>Sprout</a:t>
            </a:r>
          </a:p>
          <a:p>
            <a:pPr marL="457200" lvl="1" indent="0">
              <a:buNone/>
            </a:pPr>
            <a:endParaRPr lang="de-DE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8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Impact of the Approach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982" y="1419606"/>
            <a:ext cx="8229600" cy="51435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Papers consider approach of continioulsy accessing NVM as </a:t>
            </a:r>
            <a:r>
              <a:rPr lang="en-US" dirty="0" smtClean="0"/>
              <a:t>“</a:t>
            </a:r>
            <a:r>
              <a:rPr lang="de-DE" dirty="0" smtClean="0"/>
              <a:t>free“</a:t>
            </a:r>
          </a:p>
          <a:p>
            <a:pPr marL="0" indent="0">
              <a:buNone/>
            </a:pPr>
            <a:r>
              <a:rPr lang="de-DE" dirty="0" smtClean="0"/>
              <a:t>But how practical is this approach in the real life?</a:t>
            </a:r>
          </a:p>
          <a:p>
            <a:pPr lvl="1"/>
            <a:r>
              <a:rPr lang="de-DE" dirty="0" smtClean="0"/>
              <a:t>NVM types and key management?</a:t>
            </a:r>
          </a:p>
          <a:p>
            <a:pPr lvl="1"/>
            <a:r>
              <a:rPr lang="de-DE" dirty="0" smtClean="0"/>
              <a:t>Area size?</a:t>
            </a:r>
          </a:p>
          <a:p>
            <a:pPr lvl="1"/>
            <a:r>
              <a:rPr lang="de-DE" dirty="0" smtClean="0"/>
              <a:t>Performance?</a:t>
            </a: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4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Our contributions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Feasibility of this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Reconsideration of Existing Ciphers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Proposal </a:t>
            </a:r>
            <a:r>
              <a:rPr lang="en-GB" dirty="0"/>
              <a:t>of a New </a:t>
            </a:r>
            <a:r>
              <a:rPr lang="en-GB" dirty="0" smtClean="0"/>
              <a:t>Cipher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New Building Block: Double-Layer LFSR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7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Contribution</a:t>
            </a:r>
            <a:r>
              <a:rPr lang="de-DE" dirty="0" smtClean="0"/>
              <a:t> 1: Feasibility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0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456799" cy="868362"/>
          </a:xfrm>
        </p:spPr>
        <p:txBody>
          <a:bodyPr/>
          <a:lstStyle/>
          <a:p>
            <a:r>
              <a:rPr lang="en-GB" dirty="0" smtClean="0"/>
              <a:t>NVM Categories and Key Management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3418" y="1425215"/>
            <a:ext cx="8521311" cy="51435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Key has to be programmed by manufaturer, e.g. MROM</a:t>
            </a:r>
          </a:p>
          <a:p>
            <a:pPr lvl="1"/>
            <a:r>
              <a:rPr lang="en-GB" dirty="0" smtClean="0"/>
              <a:t>Key has to be known before the device is produced 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 approach to be cheap requires that a lot of devices share one key 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/>
              <a:t>Key can be set only once, e.g. PROM</a:t>
            </a:r>
          </a:p>
          <a:p>
            <a:pPr lvl="1"/>
            <a:r>
              <a:rPr lang="de-DE" dirty="0" smtClean="0"/>
              <a:t>Key has to be set before the device leaves the factory </a:t>
            </a:r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de-DE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/>
              <a:t>Key is rewritable, e.g. </a:t>
            </a:r>
            <a:r>
              <a:rPr lang="de-DE" b="1" dirty="0" smtClean="0"/>
              <a:t>EEPROM, </a:t>
            </a:r>
            <a:r>
              <a:rPr lang="de-DE" dirty="0" smtClean="0"/>
              <a:t>FLASH</a:t>
            </a:r>
          </a:p>
          <a:p>
            <a:pPr lvl="1"/>
            <a:r>
              <a:rPr lang="de-DE" dirty="0" smtClean="0"/>
              <a:t>Flexible key management </a:t>
            </a:r>
            <a:r>
              <a:rPr lang="de-DE" sz="2800" b="1" dirty="0" smtClean="0">
                <a:solidFill>
                  <a:srgbClr val="07A916"/>
                </a:solidFill>
                <a:sym typeface="Wingdings" pitchFamily="2" charset="2"/>
              </a:rPr>
              <a:t></a:t>
            </a:r>
            <a:endParaRPr lang="de-DE" sz="2800" b="1" dirty="0" smtClean="0">
              <a:solidFill>
                <a:srgbClr val="07A916"/>
              </a:solidFill>
            </a:endParaRPr>
          </a:p>
          <a:p>
            <a:endParaRPr lang="de-DE" dirty="0" smtClean="0"/>
          </a:p>
          <a:p>
            <a:pPr marL="457200" lvl="1" indent="0">
              <a:buNone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0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5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2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2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1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2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noFill/>
        <a:ln w="127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 cmpd="sng">
          <a:solidFill>
            <a:schemeClr val="tx1"/>
          </a:solidFill>
          <a:prstDash val="soli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Armknecht_Saarbruecken</Template>
  <TotalTime>166</TotalTime>
  <Words>787</Words>
  <Application>Microsoft Office PowerPoint</Application>
  <PresentationFormat>On-screen Show (4:3)</PresentationFormat>
  <Paragraphs>196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Larissa-Design</vt:lpstr>
      <vt:lpstr>PowerPoint Presentation</vt:lpstr>
      <vt:lpstr>Common Work Flow</vt:lpstr>
      <vt:lpstr>New Work Flow</vt:lpstr>
      <vt:lpstr>Advantages of new Approach</vt:lpstr>
      <vt:lpstr>Examples</vt:lpstr>
      <vt:lpstr>Impact of the Approach</vt:lpstr>
      <vt:lpstr>Our contributions</vt:lpstr>
      <vt:lpstr>Contribution 1: Feasibility</vt:lpstr>
      <vt:lpstr>NVM Categories and Key Management </vt:lpstr>
      <vt:lpstr>Impact on Area Size</vt:lpstr>
      <vt:lpstr>Impact on Throughput</vt:lpstr>
      <vt:lpstr>Standard EEPROM</vt:lpstr>
      <vt:lpstr>Reading Types</vt:lpstr>
      <vt:lpstr>Contribution 2: Reconsideration of Exiting Ciphers</vt:lpstr>
      <vt:lpstr>Standard EEPROM and Existing Ciphers</vt:lpstr>
      <vt:lpstr>EEPROMs Integrated into ASIC</vt:lpstr>
      <vt:lpstr>ASIC EEPROM and Existing Ciphers</vt:lpstr>
      <vt:lpstr>Summary: Practicability</vt:lpstr>
      <vt:lpstr>Contribution 3: New Design</vt:lpstr>
      <vt:lpstr>Problems of Sprout</vt:lpstr>
      <vt:lpstr>Sprout: Round Key Function</vt:lpstr>
      <vt:lpstr>Plantlet</vt:lpstr>
      <vt:lpstr>Implementation Results for Plantlet</vt:lpstr>
      <vt:lpstr>Planlet vs Other Ciphers</vt:lpstr>
      <vt:lpstr>Contribution 4: Double-Layer LFSR</vt:lpstr>
      <vt:lpstr>Double-Layer LFSR</vt:lpstr>
      <vt:lpstr>The 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потокового шифра для каналов беспроводной связи</dc:title>
  <dc:creator>Armknecht</dc:creator>
  <cp:lastModifiedBy>User</cp:lastModifiedBy>
  <cp:revision>732</cp:revision>
  <cp:lastPrinted>2011-12-09T15:32:35Z</cp:lastPrinted>
  <dcterms:created xsi:type="dcterms:W3CDTF">2010-06-25T06:32:32Z</dcterms:created>
  <dcterms:modified xsi:type="dcterms:W3CDTF">2017-03-06T16:11:12Z</dcterms:modified>
</cp:coreProperties>
</file>